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7" r:id="rId4"/>
    <p:sldId id="298" r:id="rId5"/>
    <p:sldId id="260" r:id="rId6"/>
    <p:sldId id="261" r:id="rId7"/>
    <p:sldId id="262" r:id="rId8"/>
    <p:sldId id="263" r:id="rId9"/>
    <p:sldId id="264" r:id="rId10"/>
    <p:sldId id="265" r:id="rId11"/>
    <p:sldId id="270" r:id="rId12"/>
    <p:sldId id="271" r:id="rId13"/>
    <p:sldId id="273" r:id="rId14"/>
    <p:sldId id="274" r:id="rId15"/>
    <p:sldId id="275" r:id="rId16"/>
    <p:sldId id="276" r:id="rId17"/>
    <p:sldId id="277" r:id="rId18"/>
    <p:sldId id="278" r:id="rId19"/>
    <p:sldId id="279" r:id="rId20"/>
    <p:sldId id="280" r:id="rId21"/>
    <p:sldId id="282" r:id="rId22"/>
    <p:sldId id="283" r:id="rId23"/>
    <p:sldId id="287" r:id="rId24"/>
    <p:sldId id="288" r:id="rId25"/>
    <p:sldId id="289" r:id="rId26"/>
    <p:sldId id="290" r:id="rId27"/>
    <p:sldId id="291"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150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2960861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2341334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1266510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1269718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782775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2172091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43605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420845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188947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2411979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49B5C5-AF2B-42DA-99E5-032B866D786C}" type="datetimeFigureOut">
              <a:rPr lang="en-IN" smtClean="0"/>
              <a:pPr/>
              <a:t>14-04-2025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513312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9B5C5-AF2B-42DA-99E5-032B866D786C}" type="datetimeFigureOut">
              <a:rPr lang="en-IN" smtClean="0"/>
              <a:pPr/>
              <a:t>14-04-2025</a:t>
            </a:fld>
            <a:endParaRPr lang="en-IN"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0B3AD0-CF1C-4986-A190-ED236674811E}" type="slidenum">
              <a:rPr lang="en-IN" smtClean="0"/>
              <a:pPr/>
              <a:t>‹#›</a:t>
            </a:fld>
            <a:endParaRPr lang="en-IN" dirty="0"/>
          </a:p>
        </p:txBody>
      </p:sp>
    </p:spTree>
    <p:extLst>
      <p:ext uri="{BB962C8B-B14F-4D97-AF65-F5344CB8AC3E}">
        <p14:creationId xmlns:p14="http://schemas.microsoft.com/office/powerpoint/2010/main" val="27136745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1.jpeg"/><Relationship Id="rId18" Type="http://schemas.openxmlformats.org/officeDocument/2006/relationships/image" Target="../media/image26.jpeg"/><Relationship Id="rId3" Type="http://schemas.openxmlformats.org/officeDocument/2006/relationships/image" Target="../media/image12.png"/><Relationship Id="rId7" Type="http://schemas.openxmlformats.org/officeDocument/2006/relationships/image" Target="../media/image16.jpeg"/><Relationship Id="rId12" Type="http://schemas.openxmlformats.org/officeDocument/2006/relationships/image" Target="../media/image20.jpeg"/><Relationship Id="rId17" Type="http://schemas.openxmlformats.org/officeDocument/2006/relationships/image" Target="../media/image25.jpeg"/><Relationship Id="rId2" Type="http://schemas.openxmlformats.org/officeDocument/2006/relationships/image" Target="../media/image11.jpeg"/><Relationship Id="rId16"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5.jpeg"/><Relationship Id="rId11" Type="http://schemas.openxmlformats.org/officeDocument/2006/relationships/image" Target="../media/image19.jpeg"/><Relationship Id="rId5" Type="http://schemas.openxmlformats.org/officeDocument/2006/relationships/image" Target="../media/image14.png"/><Relationship Id="rId15" Type="http://schemas.openxmlformats.org/officeDocument/2006/relationships/image" Target="../media/image23.png"/><Relationship Id="rId10" Type="http://schemas.openxmlformats.org/officeDocument/2006/relationships/image" Target="../media/image1.jpg"/><Relationship Id="rId19"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18.jpg"/><Relationship Id="rId14" Type="http://schemas.openxmlformats.org/officeDocument/2006/relationships/image" Target="../media/image22.jpeg"/></Relationships>
</file>

<file path=ppt/slides/_rels/slide21.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29.jpeg"/><Relationship Id="rId7" Type="http://schemas.openxmlformats.org/officeDocument/2006/relationships/image" Target="../media/image33.jpg"/><Relationship Id="rId12" Type="http://schemas.openxmlformats.org/officeDocument/2006/relationships/image" Target="../media/image37.png"/><Relationship Id="rId17" Type="http://schemas.openxmlformats.org/officeDocument/2006/relationships/image" Target="../media/image42.jpeg"/><Relationship Id="rId2" Type="http://schemas.openxmlformats.org/officeDocument/2006/relationships/image" Target="../media/image28.jpeg"/><Relationship Id="rId16" Type="http://schemas.openxmlformats.org/officeDocument/2006/relationships/image" Target="../media/image41.jpeg"/><Relationship Id="rId1" Type="http://schemas.openxmlformats.org/officeDocument/2006/relationships/slideLayout" Target="../slideLayouts/slideLayout1.xml"/><Relationship Id="rId6" Type="http://schemas.openxmlformats.org/officeDocument/2006/relationships/image" Target="../media/image32.jpeg"/><Relationship Id="rId11" Type="http://schemas.openxmlformats.org/officeDocument/2006/relationships/image" Target="../media/image1.jpg"/><Relationship Id="rId5" Type="http://schemas.openxmlformats.org/officeDocument/2006/relationships/image" Target="../media/image31.jpg"/><Relationship Id="rId15" Type="http://schemas.openxmlformats.org/officeDocument/2006/relationships/image" Target="../media/image40.jpg"/><Relationship Id="rId10" Type="http://schemas.openxmlformats.org/officeDocument/2006/relationships/image" Target="../media/image36.png"/><Relationship Id="rId19" Type="http://schemas.openxmlformats.org/officeDocument/2006/relationships/image" Target="../media/image44.png"/><Relationship Id="rId4" Type="http://schemas.openxmlformats.org/officeDocument/2006/relationships/image" Target="../media/image30.jpeg"/><Relationship Id="rId9" Type="http://schemas.openxmlformats.org/officeDocument/2006/relationships/image" Target="../media/image35.png"/><Relationship Id="rId14"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s>
</file>

<file path=ppt/slides/_rels/slide23.xml.rels><?xml version="1.0" encoding="UTF-8" standalone="yes"?>
<Relationships xmlns="http://schemas.openxmlformats.org/package/2006/relationships"><Relationship Id="rId3" Type="http://schemas.openxmlformats.org/officeDocument/2006/relationships/hyperlink" Target="mailto:SKSRINIVASAN@VEERAYEEHR.COM"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jpg"/><Relationship Id="rId2"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1.jpg"/><Relationship Id="rId2"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image" Target="../media/image66.png"/><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Rectangle 5">
            <a:extLst>
              <a:ext uri="{FF2B5EF4-FFF2-40B4-BE49-F238E27FC236}">
                <a16:creationId xmlns:a16="http://schemas.microsoft.com/office/drawing/2014/main" id="{B9EB1121-DF67-776D-406A-7B6CF30110C0}"/>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
        <p:nvSpPr>
          <p:cNvPr id="25" name="Rectangle 24">
            <a:extLst>
              <a:ext uri="{FF2B5EF4-FFF2-40B4-BE49-F238E27FC236}">
                <a16:creationId xmlns:a16="http://schemas.microsoft.com/office/drawing/2014/main" id="{6D81362A-C596-C38D-F411-82BFE18CB4FD}"/>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26" name="Rectangle 25">
            <a:extLst>
              <a:ext uri="{FF2B5EF4-FFF2-40B4-BE49-F238E27FC236}">
                <a16:creationId xmlns:a16="http://schemas.microsoft.com/office/drawing/2014/main" id="{10ADE768-9B2C-9160-8110-204D2938AD75}"/>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sp>
        <p:nvSpPr>
          <p:cNvPr id="2" name="TextBox 1">
            <a:extLst>
              <a:ext uri="{FF2B5EF4-FFF2-40B4-BE49-F238E27FC236}">
                <a16:creationId xmlns:a16="http://schemas.microsoft.com/office/drawing/2014/main" id="{63FD1495-7E9B-26ED-7660-309598B4E18F}"/>
              </a:ext>
            </a:extLst>
          </p:cNvPr>
          <p:cNvSpPr txBox="1"/>
          <p:nvPr/>
        </p:nvSpPr>
        <p:spPr>
          <a:xfrm>
            <a:off x="317243" y="1733199"/>
            <a:ext cx="8388218" cy="967957"/>
          </a:xfrm>
          <a:prstGeom prst="rect">
            <a:avLst/>
          </a:prstGeom>
          <a:noFill/>
        </p:spPr>
        <p:txBody>
          <a:bodyPr wrap="square" rtlCol="0">
            <a:spAutoFit/>
          </a:bodyPr>
          <a:lstStyle/>
          <a:p>
            <a:pPr algn="just">
              <a:lnSpc>
                <a:spcPct val="150000"/>
              </a:lnSpc>
            </a:pPr>
            <a:r>
              <a:rPr lang="en-IN" sz="2000" b="1" dirty="0">
                <a:solidFill>
                  <a:schemeClr val="tx2">
                    <a:lumMod val="50000"/>
                  </a:schemeClr>
                </a:solidFill>
                <a:latin typeface="Calibri" panose="020F0502020204030204" pitchFamily="34" charset="0"/>
                <a:cs typeface="Calibri" panose="020F0502020204030204" pitchFamily="34" charset="0"/>
              </a:rPr>
              <a:t>Vision:</a:t>
            </a:r>
            <a:r>
              <a:rPr lang="en-IN" sz="2000" b="1" dirty="0">
                <a:solidFill>
                  <a:schemeClr val="accent2">
                    <a:lumMod val="75000"/>
                  </a:schemeClr>
                </a:solidFill>
                <a:latin typeface="Calibri" panose="020F0502020204030204" pitchFamily="34" charset="0"/>
                <a:cs typeface="Calibri" panose="020F0502020204030204" pitchFamily="34" charset="0"/>
              </a:rPr>
              <a:t> </a:t>
            </a:r>
            <a:r>
              <a:rPr lang="en-US" sz="2000" dirty="0">
                <a:solidFill>
                  <a:schemeClr val="accent2">
                    <a:lumMod val="75000"/>
                  </a:schemeClr>
                </a:solidFill>
                <a:latin typeface="Calibri" panose="020F0502020204030204" pitchFamily="34" charset="0"/>
                <a:cs typeface="Calibri" panose="020F0502020204030204" pitchFamily="34" charset="0"/>
              </a:rPr>
              <a:t>To be a pioneer in HR Services by providing a platform of effective compliance tools to manage HR functions on their own.</a:t>
            </a:r>
          </a:p>
        </p:txBody>
      </p:sp>
      <p:sp>
        <p:nvSpPr>
          <p:cNvPr id="3" name="TextBox 2">
            <a:extLst>
              <a:ext uri="{FF2B5EF4-FFF2-40B4-BE49-F238E27FC236}">
                <a16:creationId xmlns:a16="http://schemas.microsoft.com/office/drawing/2014/main" id="{665024F0-BBEB-0F7F-C68D-69262A359968}"/>
              </a:ext>
            </a:extLst>
          </p:cNvPr>
          <p:cNvSpPr txBox="1"/>
          <p:nvPr/>
        </p:nvSpPr>
        <p:spPr>
          <a:xfrm>
            <a:off x="317242" y="3109912"/>
            <a:ext cx="8472196" cy="1891287"/>
          </a:xfrm>
          <a:prstGeom prst="rect">
            <a:avLst/>
          </a:prstGeom>
          <a:noFill/>
        </p:spPr>
        <p:txBody>
          <a:bodyPr wrap="square" rtlCol="0">
            <a:spAutoFit/>
          </a:bodyPr>
          <a:lstStyle/>
          <a:p>
            <a:pPr algn="just">
              <a:lnSpc>
                <a:spcPct val="150000"/>
              </a:lnSpc>
            </a:pPr>
            <a:r>
              <a:rPr lang="en-IN" sz="2000" b="1" dirty="0">
                <a:solidFill>
                  <a:schemeClr val="tx2">
                    <a:lumMod val="50000"/>
                  </a:schemeClr>
                </a:solidFill>
                <a:latin typeface="Calibri" panose="020F0502020204030204" pitchFamily="34" charset="0"/>
                <a:cs typeface="Calibri" panose="020F0502020204030204" pitchFamily="34" charset="0"/>
              </a:rPr>
              <a:t>Mission:</a:t>
            </a:r>
            <a:r>
              <a:rPr lang="en-IN" sz="2000" b="1" dirty="0">
                <a:solidFill>
                  <a:schemeClr val="accent2">
                    <a:lumMod val="75000"/>
                  </a:schemeClr>
                </a:solidFill>
                <a:latin typeface="Calibri" panose="020F0502020204030204" pitchFamily="34" charset="0"/>
                <a:cs typeface="Calibri" panose="020F0502020204030204" pitchFamily="34" charset="0"/>
              </a:rPr>
              <a:t> </a:t>
            </a:r>
            <a:r>
              <a:rPr lang="en-US" sz="2000" dirty="0">
                <a:solidFill>
                  <a:schemeClr val="accent2">
                    <a:lumMod val="75000"/>
                  </a:schemeClr>
                </a:solidFill>
                <a:latin typeface="Calibri" panose="020F0502020204030204" pitchFamily="34" charset="0"/>
                <a:cs typeface="Calibri" panose="020F0502020204030204" pitchFamily="34" charset="0"/>
              </a:rPr>
              <a:t>To become a pioneering force in HR Services, by providing effective compliance tools that allow our customers to automate and streamline their HR processes while ensuring compliance with statutory norms in line with prevailing Labour Laws. </a:t>
            </a:r>
          </a:p>
        </p:txBody>
      </p:sp>
      <p:pic>
        <p:nvPicPr>
          <p:cNvPr id="5" name="Picture 4">
            <a:extLst>
              <a:ext uri="{FF2B5EF4-FFF2-40B4-BE49-F238E27FC236}">
                <a16:creationId xmlns:a16="http://schemas.microsoft.com/office/drawing/2014/main" id="{01BC8E3A-4C7A-B11F-2B6D-90CDD0FED3A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spTree>
    <p:extLst>
      <p:ext uri="{BB962C8B-B14F-4D97-AF65-F5344CB8AC3E}">
        <p14:creationId xmlns:p14="http://schemas.microsoft.com/office/powerpoint/2010/main" val="3691519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DD4570E1-1AB6-E2E6-188C-D0C4AEEDF38D}"/>
              </a:ext>
            </a:extLst>
          </p:cNvPr>
          <p:cNvSpPr txBox="1"/>
          <p:nvPr/>
        </p:nvSpPr>
        <p:spPr>
          <a:xfrm>
            <a:off x="3083337" y="728447"/>
            <a:ext cx="2975038" cy="477054"/>
          </a:xfrm>
          <a:prstGeom prst="rect">
            <a:avLst/>
          </a:prstGeom>
          <a:noFill/>
          <a:effectLst/>
        </p:spPr>
        <p:txBody>
          <a:bodyPr wrap="square" rtlCol="0">
            <a:spAutoFit/>
          </a:bodyPr>
          <a:lstStyle/>
          <a:p>
            <a:r>
              <a:rPr lang="en-IN" sz="2500" b="1" dirty="0">
                <a:solidFill>
                  <a:schemeClr val="accent2">
                    <a:lumMod val="75000"/>
                  </a:schemeClr>
                </a:solidFill>
              </a:rPr>
              <a:t>Payroll Audit - Scope</a:t>
            </a:r>
          </a:p>
        </p:txBody>
      </p:sp>
      <p:sp>
        <p:nvSpPr>
          <p:cNvPr id="4" name="TextBox 3">
            <a:extLst>
              <a:ext uri="{FF2B5EF4-FFF2-40B4-BE49-F238E27FC236}">
                <a16:creationId xmlns:a16="http://schemas.microsoft.com/office/drawing/2014/main" id="{FA8F7668-0C70-05A0-0F8F-8FB7EE4176FA}"/>
              </a:ext>
            </a:extLst>
          </p:cNvPr>
          <p:cNvSpPr txBox="1"/>
          <p:nvPr/>
        </p:nvSpPr>
        <p:spPr>
          <a:xfrm>
            <a:off x="502709" y="1239645"/>
            <a:ext cx="8136294" cy="4583242"/>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Loans to employees - Verifying the additions (the employees who have been paid the loan during the month) with the approval or according to the company policies.</a:t>
            </a:r>
            <a:endParaRPr lang="en-IN" sz="1400" dirty="0">
              <a:solidFill>
                <a:srgbClr val="0F243E"/>
              </a:solidFill>
              <a:ea typeface="Calibri" panose="020F0502020204030204" pitchFamily="34" charset="0"/>
            </a:endParaRPr>
          </a:p>
          <a:p>
            <a:pPr marL="34290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Verifying the deletions (employees whose loans have been removed from the payroll, verifying their settlements, etc., – To Check that loan deductions are according to standard deduction or according to the loan repayment schedule, etc.</a:t>
            </a:r>
          </a:p>
          <a:p>
            <a:pPr marL="342900" lvl="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Advances to employees - To verify that all advances have been deducted from the salaries of the employees who were paid the advances during the month.</a:t>
            </a:r>
            <a:endParaRPr lang="en-IN" sz="1400" dirty="0">
              <a:solidFill>
                <a:srgbClr val="0F243E"/>
              </a:solidFill>
              <a:ea typeface="Calibri" panose="020F0502020204030204" pitchFamily="34" charset="0"/>
            </a:endParaRPr>
          </a:p>
          <a:p>
            <a:pPr marL="34290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Fuel / Conveyance Allowances - Calculate the additions during the month in the payroll for Fuel or conveyance allowance and verify the approvals.</a:t>
            </a:r>
            <a:endParaRPr lang="en-IN" sz="1400" dirty="0">
              <a:solidFill>
                <a:srgbClr val="0F243E"/>
              </a:solidFill>
              <a:ea typeface="Calibri" panose="020F0502020204030204" pitchFamily="34" charset="0"/>
            </a:endParaRPr>
          </a:p>
          <a:p>
            <a:pPr marL="342900" lvl="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Prepare an analytical review report for overall payroll, e.g., a comparison between the last month’s and current month's payroll figures in-depth, etc. </a:t>
            </a:r>
            <a:endParaRPr lang="en-IN" sz="1400" dirty="0">
              <a:solidFill>
                <a:srgbClr val="0F243E"/>
              </a:solidFill>
              <a:ea typeface="Calibri" panose="020F0502020204030204" pitchFamily="34" charset="0"/>
            </a:endParaRPr>
          </a:p>
          <a:p>
            <a:pPr marL="342900" lvl="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Incentives paid to employees - There might be any other content in the payroll depending on the company's payroll structure e.g., Incentives paid to employees, etc.</a:t>
            </a:r>
          </a:p>
          <a:p>
            <a:pPr marL="34290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Statutory requirements: The details of EPF / PT / ESI / LWF / TDS shall be verified.</a:t>
            </a:r>
            <a:endParaRPr lang="en-IN" sz="1400" dirty="0">
              <a:solidFill>
                <a:srgbClr val="0F243E"/>
              </a:solidFill>
              <a:ea typeface="Calibri" panose="020F0502020204030204" pitchFamily="34" charset="0"/>
            </a:endParaRPr>
          </a:p>
        </p:txBody>
      </p:sp>
      <p:pic>
        <p:nvPicPr>
          <p:cNvPr id="5" name="Picture 4">
            <a:extLst>
              <a:ext uri="{FF2B5EF4-FFF2-40B4-BE49-F238E27FC236}">
                <a16:creationId xmlns:a16="http://schemas.microsoft.com/office/drawing/2014/main" id="{58423251-F2D6-A91C-4DEE-ABEB4D508D9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7" name="Group 6">
            <a:extLst>
              <a:ext uri="{FF2B5EF4-FFF2-40B4-BE49-F238E27FC236}">
                <a16:creationId xmlns:a16="http://schemas.microsoft.com/office/drawing/2014/main" id="{B85E1236-9F61-EA2A-FFF0-13EB9F0D758B}"/>
              </a:ext>
            </a:extLst>
          </p:cNvPr>
          <p:cNvGrpSpPr/>
          <p:nvPr/>
        </p:nvGrpSpPr>
        <p:grpSpPr>
          <a:xfrm>
            <a:off x="9565" y="6382368"/>
            <a:ext cx="9141714" cy="501092"/>
            <a:chOff x="9565" y="6382368"/>
            <a:chExt cx="9141714" cy="501092"/>
          </a:xfrm>
        </p:grpSpPr>
        <p:sp>
          <p:nvSpPr>
            <p:cNvPr id="8" name="Rectangle 7">
              <a:extLst>
                <a:ext uri="{FF2B5EF4-FFF2-40B4-BE49-F238E27FC236}">
                  <a16:creationId xmlns:a16="http://schemas.microsoft.com/office/drawing/2014/main" id="{54ED1C04-A202-F1B2-5D24-423171CA663C}"/>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9" name="Rectangle 8">
              <a:extLst>
                <a:ext uri="{FF2B5EF4-FFF2-40B4-BE49-F238E27FC236}">
                  <a16:creationId xmlns:a16="http://schemas.microsoft.com/office/drawing/2014/main" id="{46E7ED38-4A60-3F7A-8270-7716B66D61C5}"/>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0" name="Rectangle 9">
            <a:extLst>
              <a:ext uri="{FF2B5EF4-FFF2-40B4-BE49-F238E27FC236}">
                <a16:creationId xmlns:a16="http://schemas.microsoft.com/office/drawing/2014/main" id="{76B84FB8-F274-AA38-E721-319312DFD673}"/>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3938558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8" name="Group 7">
            <a:extLst>
              <a:ext uri="{FF2B5EF4-FFF2-40B4-BE49-F238E27FC236}">
                <a16:creationId xmlns:a16="http://schemas.microsoft.com/office/drawing/2014/main" id="{97CD4783-6185-B021-FCB0-6965F45AD2E8}"/>
              </a:ext>
            </a:extLst>
          </p:cNvPr>
          <p:cNvGrpSpPr/>
          <p:nvPr/>
        </p:nvGrpSpPr>
        <p:grpSpPr>
          <a:xfrm>
            <a:off x="226676" y="1284412"/>
            <a:ext cx="8707062" cy="4372747"/>
            <a:chOff x="226676" y="1284412"/>
            <a:chExt cx="8707062" cy="4372747"/>
          </a:xfrm>
        </p:grpSpPr>
        <p:sp>
          <p:nvSpPr>
            <p:cNvPr id="9" name="Rectangle 8">
              <a:extLst>
                <a:ext uri="{FF2B5EF4-FFF2-40B4-BE49-F238E27FC236}">
                  <a16:creationId xmlns:a16="http://schemas.microsoft.com/office/drawing/2014/main" id="{3E4A17A4-E094-59A6-F893-D06B539ABE6B}"/>
                </a:ext>
              </a:extLst>
            </p:cNvPr>
            <p:cNvSpPr/>
            <p:nvPr/>
          </p:nvSpPr>
          <p:spPr>
            <a:xfrm>
              <a:off x="7137627" y="1445176"/>
              <a:ext cx="1796111" cy="2246769"/>
            </a:xfrm>
            <a:prstGeom prst="rect">
              <a:avLst/>
            </a:prstGeom>
            <a:noFill/>
            <a:effectLst>
              <a:glow rad="228600">
                <a:schemeClr val="accent1">
                  <a:satMod val="175000"/>
                  <a:alpha val="40000"/>
                </a:schemeClr>
              </a:glow>
              <a:outerShdw blurRad="50800" dist="38100" dir="5400000" algn="t" rotWithShape="0">
                <a:prstClr val="black">
                  <a:alpha val="40000"/>
                </a:prstClr>
              </a:outerShdw>
            </a:effectLst>
          </p:spPr>
          <p:txBody>
            <a:bodyPr wrap="square" lIns="91440" tIns="45720" rIns="91440" bIns="45720">
              <a:spAutoFit/>
            </a:bodyPr>
            <a:lstStyle/>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Andhra Pradesh</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Bihar</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Chhattisgarh</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Delhi</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Gujarat</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Haryana</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Jharkhand</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Karnataka</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Kerala</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Madhya Pradesh</a:t>
              </a:r>
            </a:p>
          </p:txBody>
        </p:sp>
        <p:sp>
          <p:nvSpPr>
            <p:cNvPr id="10" name="Rectangle 9">
              <a:extLst>
                <a:ext uri="{FF2B5EF4-FFF2-40B4-BE49-F238E27FC236}">
                  <a16:creationId xmlns:a16="http://schemas.microsoft.com/office/drawing/2014/main" id="{1E550AE0-DA02-5E78-0FAE-FB0BD67D6065}"/>
                </a:ext>
              </a:extLst>
            </p:cNvPr>
            <p:cNvSpPr/>
            <p:nvPr/>
          </p:nvSpPr>
          <p:spPr>
            <a:xfrm>
              <a:off x="7144672" y="3625834"/>
              <a:ext cx="1789066" cy="2031325"/>
            </a:xfrm>
            <a:prstGeom prst="rect">
              <a:avLst/>
            </a:prstGeom>
            <a:noFill/>
            <a:effectLst>
              <a:glow rad="228600">
                <a:schemeClr val="accent1">
                  <a:satMod val="175000"/>
                  <a:alpha val="40000"/>
                </a:schemeClr>
              </a:glow>
              <a:outerShdw blurRad="50800" dist="38100" dir="5400000" algn="t" rotWithShape="0">
                <a:prstClr val="black">
                  <a:alpha val="40000"/>
                </a:prstClr>
              </a:outerShdw>
            </a:effectLst>
          </p:spPr>
          <p:txBody>
            <a:bodyPr wrap="square" lIns="91440" tIns="45720" rIns="91440" bIns="45720">
              <a:spAutoFit/>
            </a:bodyPr>
            <a:lstStyle/>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Maharashtra</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Pondicherry</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Punjab</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Rajasthan</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Tamil Nadu</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Telangana</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Uttar Pradesh</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Uttarakhand</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West Bengal</a:t>
              </a:r>
            </a:p>
          </p:txBody>
        </p:sp>
        <p:sp>
          <p:nvSpPr>
            <p:cNvPr id="12" name="TextBox 11">
              <a:extLst>
                <a:ext uri="{FF2B5EF4-FFF2-40B4-BE49-F238E27FC236}">
                  <a16:creationId xmlns:a16="http://schemas.microsoft.com/office/drawing/2014/main" id="{B15734E7-EFFB-0D36-8E94-399830967C00}"/>
                </a:ext>
              </a:extLst>
            </p:cNvPr>
            <p:cNvSpPr txBox="1"/>
            <p:nvPr/>
          </p:nvSpPr>
          <p:spPr>
            <a:xfrm>
              <a:off x="226676" y="1922629"/>
              <a:ext cx="3700732" cy="2893100"/>
            </a:xfrm>
            <a:prstGeom prst="rect">
              <a:avLst/>
            </a:prstGeom>
            <a:noFill/>
          </p:spPr>
          <p:txBody>
            <a:bodyPr wrap="square" rtlCol="0">
              <a:spAutoFit/>
            </a:bodyPr>
            <a:lstStyle/>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a typeface="Calibri" panose="020F0502020204030204" pitchFamily="34" charset="0"/>
                </a:rPr>
                <a:t>A</a:t>
              </a:r>
              <a:r>
                <a:rPr lang="en-IN" sz="1400" b="1" dirty="0">
                  <a:solidFill>
                    <a:schemeClr val="accent2">
                      <a:lumMod val="75000"/>
                    </a:schemeClr>
                  </a:solidFill>
                  <a:effectLst/>
                  <a:ea typeface="Calibri" panose="020F0502020204030204" pitchFamily="34" charset="0"/>
                </a:rPr>
                <a:t>ll </a:t>
              </a:r>
              <a:r>
                <a:rPr lang="en-IN" sz="1400" b="1" dirty="0">
                  <a:solidFill>
                    <a:schemeClr val="accent2">
                      <a:lumMod val="75000"/>
                    </a:schemeClr>
                  </a:solidFill>
                  <a:ea typeface="Calibri" panose="020F0502020204030204" pitchFamily="34" charset="0"/>
                </a:rPr>
                <a:t>S</a:t>
              </a:r>
              <a:r>
                <a:rPr lang="en-IN" sz="1400" b="1" dirty="0">
                  <a:solidFill>
                    <a:schemeClr val="accent2">
                      <a:lumMod val="75000"/>
                    </a:schemeClr>
                  </a:solidFill>
                  <a:effectLst/>
                  <a:ea typeface="Calibri" panose="020F0502020204030204" pitchFamily="34" charset="0"/>
                </a:rPr>
                <a:t>tatutory </a:t>
              </a:r>
              <a:r>
                <a:rPr lang="en-IN" sz="1400" b="1" dirty="0">
                  <a:solidFill>
                    <a:schemeClr val="accent2">
                      <a:lumMod val="75000"/>
                    </a:schemeClr>
                  </a:solidFill>
                  <a:ea typeface="Calibri" panose="020F0502020204030204" pitchFamily="34" charset="0"/>
                </a:rPr>
                <a:t>R</a:t>
              </a:r>
              <a:r>
                <a:rPr lang="en-IN" sz="1400" b="1" dirty="0">
                  <a:solidFill>
                    <a:schemeClr val="accent2">
                      <a:lumMod val="75000"/>
                    </a:schemeClr>
                  </a:solidFill>
                  <a:effectLst/>
                  <a:ea typeface="Calibri" panose="020F0502020204030204" pitchFamily="34" charset="0"/>
                </a:rPr>
                <a:t>egisters updation</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Submission of all Statutory </a:t>
              </a:r>
              <a:r>
                <a:rPr lang="en-IN" sz="1400" b="1" dirty="0">
                  <a:solidFill>
                    <a:schemeClr val="accent2">
                      <a:lumMod val="75000"/>
                    </a:schemeClr>
                  </a:solidFill>
                  <a:ea typeface="Calibri" panose="020F0502020204030204" pitchFamily="34" charset="0"/>
                </a:rPr>
                <a:t>R</a:t>
              </a:r>
              <a:r>
                <a:rPr lang="en-IN" sz="1400" b="1" dirty="0">
                  <a:solidFill>
                    <a:schemeClr val="accent2">
                      <a:lumMod val="75000"/>
                    </a:schemeClr>
                  </a:solidFill>
                  <a:effectLst/>
                  <a:ea typeface="Calibri" panose="020F0502020204030204" pitchFamily="34" charset="0"/>
                </a:rPr>
                <a:t>eturns as per the periodicity</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Remittance of Statutory payments as per the periodicity (PT/LWF)</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Display of </a:t>
              </a:r>
              <a:r>
                <a:rPr lang="en-IN" sz="1400" b="1" dirty="0">
                  <a:solidFill>
                    <a:schemeClr val="accent2">
                      <a:lumMod val="75000"/>
                    </a:schemeClr>
                  </a:solidFill>
                  <a:ea typeface="Calibri" panose="020F0502020204030204" pitchFamily="34" charset="0"/>
                </a:rPr>
                <a:t>S</a:t>
              </a:r>
              <a:r>
                <a:rPr lang="en-IN" sz="1400" b="1" dirty="0">
                  <a:solidFill>
                    <a:schemeClr val="accent2">
                      <a:lumMod val="75000"/>
                    </a:schemeClr>
                  </a:solidFill>
                  <a:effectLst/>
                  <a:ea typeface="Calibri" panose="020F0502020204030204" pitchFamily="34" charset="0"/>
                </a:rPr>
                <a:t>tatutory Abstracts / Notices on the office premises.</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Updation of Compliance Dashboard for all the branches</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Accidents-related consulting support, limited to statutory provisions.</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Notices and inspection handling with the Respective Authorities. </a:t>
              </a:r>
            </a:p>
          </p:txBody>
        </p:sp>
        <p:sp>
          <p:nvSpPr>
            <p:cNvPr id="14" name="Rectangle 13">
              <a:extLst>
                <a:ext uri="{FF2B5EF4-FFF2-40B4-BE49-F238E27FC236}">
                  <a16:creationId xmlns:a16="http://schemas.microsoft.com/office/drawing/2014/main" id="{27003DF0-9B2D-1833-278D-A9187BD0EBCE}"/>
                </a:ext>
              </a:extLst>
            </p:cNvPr>
            <p:cNvSpPr/>
            <p:nvPr/>
          </p:nvSpPr>
          <p:spPr>
            <a:xfrm>
              <a:off x="2146041" y="1284412"/>
              <a:ext cx="4849642" cy="400110"/>
            </a:xfrm>
            <a:prstGeom prst="rect">
              <a:avLst/>
            </a:prstGeom>
            <a:noFill/>
            <a:effectLst>
              <a:outerShdw blurRad="50800" dist="38100" dir="8100000" algn="tr" rotWithShape="0">
                <a:prstClr val="black">
                  <a:alpha val="40000"/>
                </a:prstClr>
              </a:outerShdw>
            </a:effectLst>
          </p:spPr>
          <p:txBody>
            <a:bodyPr wrap="square" lIns="91440" tIns="45720" rIns="91440" bIns="45720">
              <a:spAutoFit/>
            </a:bodyPr>
            <a:lstStyle/>
            <a:p>
              <a:pPr algn="ctr">
                <a:spcAft>
                  <a:spcPts val="600"/>
                </a:spcAft>
              </a:pPr>
              <a:r>
                <a:rPr lang="en-US" sz="2000" b="1" cap="none" spc="0" dirty="0">
                  <a:ln w="0"/>
                  <a:solidFill>
                    <a:schemeClr val="accent1">
                      <a:lumMod val="50000"/>
                    </a:schemeClr>
                  </a:solidFill>
                  <a:effectLst>
                    <a:outerShdw blurRad="38100" dist="19050" dir="2700000" algn="tl" rotWithShape="0">
                      <a:schemeClr val="dk1">
                        <a:alpha val="40000"/>
                      </a:schemeClr>
                    </a:outerShdw>
                  </a:effectLst>
                </a:rPr>
                <a:t>Scope of Work – Monthly &amp; Adhoc Activity</a:t>
              </a:r>
            </a:p>
          </p:txBody>
        </p:sp>
        <p:sp>
          <p:nvSpPr>
            <p:cNvPr id="15" name="TextBox 14">
              <a:extLst>
                <a:ext uri="{FF2B5EF4-FFF2-40B4-BE49-F238E27FC236}">
                  <a16:creationId xmlns:a16="http://schemas.microsoft.com/office/drawing/2014/main" id="{98B24968-974E-1AF8-40DB-ED1D17594DB6}"/>
                </a:ext>
              </a:extLst>
            </p:cNvPr>
            <p:cNvSpPr txBox="1"/>
            <p:nvPr/>
          </p:nvSpPr>
          <p:spPr>
            <a:xfrm>
              <a:off x="3934453" y="1925576"/>
              <a:ext cx="3059497" cy="2462213"/>
            </a:xfrm>
            <a:prstGeom prst="rect">
              <a:avLst/>
            </a:prstGeom>
            <a:noFill/>
          </p:spPr>
          <p:txBody>
            <a:bodyPr wrap="square" rtlCol="0">
              <a:spAutoFit/>
            </a:bodyPr>
            <a:lstStyle/>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Shops &amp; Estb. Registration - New / Renewal / Amendment</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PT &amp; LWF Registration – New / Renewal / Amendment</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CLRA Registration/License – New / Renewal / Amendment</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Auditing of vendor/contractor compliances </a:t>
              </a:r>
            </a:p>
            <a:p>
              <a:pPr marL="342900" indent="-342900">
                <a:buSzPts val="1000"/>
                <a:buFont typeface="Wingdings" panose="05000000000000000000" pitchFamily="2" charset="2"/>
                <a:buChar char="Ø"/>
                <a:tabLst>
                  <a:tab pos="457200" algn="l"/>
                </a:tabLst>
              </a:pPr>
              <a:r>
                <a:rPr lang="en-IN" sz="1400" b="1" dirty="0">
                  <a:solidFill>
                    <a:schemeClr val="accent2">
                      <a:lumMod val="75000"/>
                    </a:schemeClr>
                  </a:solidFill>
                  <a:ea typeface="Calibri" panose="020F0502020204030204" pitchFamily="34" charset="0"/>
                </a:rPr>
                <a:t>Notify, Apply, and Get Possible exemption under Labour laws on behalf of the Client</a:t>
              </a:r>
            </a:p>
          </p:txBody>
        </p:sp>
      </p:grpSp>
      <p:sp>
        <p:nvSpPr>
          <p:cNvPr id="16" name="TextBox 15">
            <a:extLst>
              <a:ext uri="{FF2B5EF4-FFF2-40B4-BE49-F238E27FC236}">
                <a16:creationId xmlns:a16="http://schemas.microsoft.com/office/drawing/2014/main" id="{6ADCBEA4-8A0D-686D-D575-D5D3684AFC9C}"/>
              </a:ext>
            </a:extLst>
          </p:cNvPr>
          <p:cNvSpPr txBox="1"/>
          <p:nvPr/>
        </p:nvSpPr>
        <p:spPr>
          <a:xfrm>
            <a:off x="578705" y="715653"/>
            <a:ext cx="7221894" cy="477054"/>
          </a:xfrm>
          <a:prstGeom prst="rect">
            <a:avLst/>
          </a:prstGeom>
          <a:noFill/>
          <a:effectLst/>
        </p:spPr>
        <p:txBody>
          <a:bodyPr wrap="square" rtlCol="0">
            <a:spAutoFit/>
          </a:bodyPr>
          <a:lstStyle/>
          <a:p>
            <a:r>
              <a:rPr lang="en-IN" sz="2500" b="1" dirty="0">
                <a:solidFill>
                  <a:schemeClr val="accent2">
                    <a:lumMod val="75000"/>
                  </a:schemeClr>
                </a:solidFill>
              </a:rPr>
              <a:t>Establishment Compliance Services (ECS) - PAN INDIA</a:t>
            </a:r>
          </a:p>
        </p:txBody>
      </p:sp>
      <p:pic>
        <p:nvPicPr>
          <p:cNvPr id="17" name="Picture 16" descr="A picture containing toy, cartoon, automaton, LEGO&#10;&#10;Description automatically generated">
            <a:extLst>
              <a:ext uri="{FF2B5EF4-FFF2-40B4-BE49-F238E27FC236}">
                <a16:creationId xmlns:a16="http://schemas.microsoft.com/office/drawing/2014/main" id="{026D36F7-BC41-22DA-87A6-485DFC21CB2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64360" y="4564086"/>
            <a:ext cx="1254644" cy="1372266"/>
          </a:xfrm>
          <a:prstGeom prst="rect">
            <a:avLst/>
          </a:prstGeom>
        </p:spPr>
      </p:pic>
      <p:pic>
        <p:nvPicPr>
          <p:cNvPr id="3" name="Picture 2">
            <a:extLst>
              <a:ext uri="{FF2B5EF4-FFF2-40B4-BE49-F238E27FC236}">
                <a16:creationId xmlns:a16="http://schemas.microsoft.com/office/drawing/2014/main" id="{404205B5-4275-E33D-913F-EB8CA925322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4" name="Group 3">
            <a:extLst>
              <a:ext uri="{FF2B5EF4-FFF2-40B4-BE49-F238E27FC236}">
                <a16:creationId xmlns:a16="http://schemas.microsoft.com/office/drawing/2014/main" id="{A8384B0C-26D2-0999-2C65-E7D217727DF1}"/>
              </a:ext>
            </a:extLst>
          </p:cNvPr>
          <p:cNvGrpSpPr/>
          <p:nvPr/>
        </p:nvGrpSpPr>
        <p:grpSpPr>
          <a:xfrm>
            <a:off x="9565" y="6382368"/>
            <a:ext cx="9141714" cy="501092"/>
            <a:chOff x="9565" y="6382368"/>
            <a:chExt cx="9141714" cy="501092"/>
          </a:xfrm>
        </p:grpSpPr>
        <p:sp>
          <p:nvSpPr>
            <p:cNvPr id="6" name="Rectangle 5">
              <a:extLst>
                <a:ext uri="{FF2B5EF4-FFF2-40B4-BE49-F238E27FC236}">
                  <a16:creationId xmlns:a16="http://schemas.microsoft.com/office/drawing/2014/main" id="{95EA550F-2029-D46F-E319-97569BABE6EE}"/>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7" name="Rectangle 6">
              <a:extLst>
                <a:ext uri="{FF2B5EF4-FFF2-40B4-BE49-F238E27FC236}">
                  <a16:creationId xmlns:a16="http://schemas.microsoft.com/office/drawing/2014/main" id="{7C465A92-5943-6D6E-6668-060D8A754F30}"/>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8" name="Rectangle 17">
            <a:extLst>
              <a:ext uri="{FF2B5EF4-FFF2-40B4-BE49-F238E27FC236}">
                <a16:creationId xmlns:a16="http://schemas.microsoft.com/office/drawing/2014/main" id="{B7AFE216-43FC-B726-0765-53CCD0033C32}"/>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2503480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TextBox 15">
            <a:extLst>
              <a:ext uri="{FF2B5EF4-FFF2-40B4-BE49-F238E27FC236}">
                <a16:creationId xmlns:a16="http://schemas.microsoft.com/office/drawing/2014/main" id="{6ADCBEA4-8A0D-686D-D575-D5D3684AFC9C}"/>
              </a:ext>
            </a:extLst>
          </p:cNvPr>
          <p:cNvSpPr txBox="1"/>
          <p:nvPr/>
        </p:nvSpPr>
        <p:spPr>
          <a:xfrm>
            <a:off x="1265349" y="753100"/>
            <a:ext cx="6335902" cy="477054"/>
          </a:xfrm>
          <a:prstGeom prst="rect">
            <a:avLst/>
          </a:prstGeom>
          <a:noFill/>
          <a:effectLst/>
        </p:spPr>
        <p:txBody>
          <a:bodyPr wrap="square" rtlCol="0">
            <a:spAutoFit/>
          </a:bodyPr>
          <a:lstStyle/>
          <a:p>
            <a:r>
              <a:rPr lang="en-IN" sz="2500" b="1" dirty="0">
                <a:solidFill>
                  <a:schemeClr val="accent2">
                    <a:lumMod val="75000"/>
                  </a:schemeClr>
                </a:solidFill>
              </a:rPr>
              <a:t>Factory Compliance Services (FCS) - PAN INDIA</a:t>
            </a:r>
          </a:p>
        </p:txBody>
      </p:sp>
      <p:grpSp>
        <p:nvGrpSpPr>
          <p:cNvPr id="2" name="Group 1">
            <a:extLst>
              <a:ext uri="{FF2B5EF4-FFF2-40B4-BE49-F238E27FC236}">
                <a16:creationId xmlns:a16="http://schemas.microsoft.com/office/drawing/2014/main" id="{6BA6F8A0-381A-F7A6-0219-8CC4306AE7AC}"/>
              </a:ext>
            </a:extLst>
          </p:cNvPr>
          <p:cNvGrpSpPr/>
          <p:nvPr/>
        </p:nvGrpSpPr>
        <p:grpSpPr>
          <a:xfrm>
            <a:off x="226676" y="1337890"/>
            <a:ext cx="8707062" cy="4319269"/>
            <a:chOff x="226676" y="1337890"/>
            <a:chExt cx="8707062" cy="4319269"/>
          </a:xfrm>
        </p:grpSpPr>
        <p:sp>
          <p:nvSpPr>
            <p:cNvPr id="3" name="Rectangle 2">
              <a:extLst>
                <a:ext uri="{FF2B5EF4-FFF2-40B4-BE49-F238E27FC236}">
                  <a16:creationId xmlns:a16="http://schemas.microsoft.com/office/drawing/2014/main" id="{600721E8-216D-4D23-3FD9-312944C12925}"/>
                </a:ext>
              </a:extLst>
            </p:cNvPr>
            <p:cNvSpPr/>
            <p:nvPr/>
          </p:nvSpPr>
          <p:spPr>
            <a:xfrm>
              <a:off x="7137627" y="1445176"/>
              <a:ext cx="1796111" cy="2246769"/>
            </a:xfrm>
            <a:prstGeom prst="rect">
              <a:avLst/>
            </a:prstGeom>
            <a:noFill/>
            <a:effectLst>
              <a:glow rad="228600">
                <a:schemeClr val="accent1">
                  <a:satMod val="175000"/>
                  <a:alpha val="40000"/>
                </a:schemeClr>
              </a:glow>
              <a:outerShdw blurRad="50800" dist="38100" dir="5400000" algn="t" rotWithShape="0">
                <a:prstClr val="black">
                  <a:alpha val="40000"/>
                </a:prstClr>
              </a:outerShdw>
            </a:effectLst>
          </p:spPr>
          <p:txBody>
            <a:bodyPr wrap="square" lIns="91440" tIns="45720" rIns="91440" bIns="45720">
              <a:spAutoFit/>
            </a:bodyPr>
            <a:lstStyle/>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Andhra Pradesh</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Bihar</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Chhattisgarh</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Delhi</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Gujarat</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Haryana</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Jharkhand</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Karnataka</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Kerala</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Madhya Pradesh</a:t>
              </a:r>
            </a:p>
          </p:txBody>
        </p:sp>
        <p:sp>
          <p:nvSpPr>
            <p:cNvPr id="4" name="Rectangle 3">
              <a:extLst>
                <a:ext uri="{FF2B5EF4-FFF2-40B4-BE49-F238E27FC236}">
                  <a16:creationId xmlns:a16="http://schemas.microsoft.com/office/drawing/2014/main" id="{963E9A49-2648-0288-15D9-2EFFCD1EA857}"/>
                </a:ext>
              </a:extLst>
            </p:cNvPr>
            <p:cNvSpPr/>
            <p:nvPr/>
          </p:nvSpPr>
          <p:spPr>
            <a:xfrm>
              <a:off x="7144672" y="3625834"/>
              <a:ext cx="1789066" cy="2031325"/>
            </a:xfrm>
            <a:prstGeom prst="rect">
              <a:avLst/>
            </a:prstGeom>
            <a:noFill/>
            <a:effectLst>
              <a:glow rad="228600">
                <a:schemeClr val="accent1">
                  <a:satMod val="175000"/>
                  <a:alpha val="40000"/>
                </a:schemeClr>
              </a:glow>
              <a:outerShdw blurRad="50800" dist="38100" dir="5400000" algn="t" rotWithShape="0">
                <a:prstClr val="black">
                  <a:alpha val="40000"/>
                </a:prstClr>
              </a:outerShdw>
            </a:effectLst>
          </p:spPr>
          <p:txBody>
            <a:bodyPr wrap="square" lIns="91440" tIns="45720" rIns="91440" bIns="45720">
              <a:spAutoFit/>
            </a:bodyPr>
            <a:lstStyle/>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Maharashtra</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Pondicherry</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Punjab</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Rajasthan</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Tamil Nadu</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Telangana</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Uttar Pradesh</a:t>
              </a:r>
              <a:endParaRPr lang="en-US" sz="1400" b="1" dirty="0">
                <a:ln w="0"/>
                <a:solidFill>
                  <a:schemeClr val="accent1">
                    <a:lumMod val="50000"/>
                  </a:schemeClr>
                </a:solidFill>
                <a:effectLst>
                  <a:outerShdw blurRad="38100" dist="25400" dir="5400000" algn="ctr" rotWithShape="0">
                    <a:srgbClr val="6E747A">
                      <a:alpha val="43000"/>
                    </a:srgbClr>
                  </a:outerShdw>
                </a:effectLst>
              </a:endParaRP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Uttarakhand</a:t>
              </a:r>
            </a:p>
            <a:p>
              <a:pPr marL="285750" indent="-285750">
                <a:buFont typeface="Arial" panose="020B0604020202020204" pitchFamily="34" charset="0"/>
                <a:buChar char="•"/>
              </a:pPr>
              <a:r>
                <a:rPr lang="en-US" sz="1400" b="1" cap="none" spc="0" dirty="0">
                  <a:ln w="0"/>
                  <a:solidFill>
                    <a:schemeClr val="accent1">
                      <a:lumMod val="50000"/>
                    </a:schemeClr>
                  </a:solidFill>
                  <a:effectLst>
                    <a:outerShdw blurRad="38100" dist="25400" dir="5400000" algn="ctr" rotWithShape="0">
                      <a:srgbClr val="6E747A">
                        <a:alpha val="43000"/>
                      </a:srgbClr>
                    </a:outerShdw>
                  </a:effectLst>
                </a:rPr>
                <a:t>West Bengal</a:t>
              </a:r>
            </a:p>
          </p:txBody>
        </p:sp>
        <p:sp>
          <p:nvSpPr>
            <p:cNvPr id="6" name="TextBox 5">
              <a:extLst>
                <a:ext uri="{FF2B5EF4-FFF2-40B4-BE49-F238E27FC236}">
                  <a16:creationId xmlns:a16="http://schemas.microsoft.com/office/drawing/2014/main" id="{07A41AC4-D867-8B8A-4266-FFE3C205336B}"/>
                </a:ext>
              </a:extLst>
            </p:cNvPr>
            <p:cNvSpPr txBox="1"/>
            <p:nvPr/>
          </p:nvSpPr>
          <p:spPr>
            <a:xfrm>
              <a:off x="226676" y="1829319"/>
              <a:ext cx="3700732" cy="2893100"/>
            </a:xfrm>
            <a:prstGeom prst="rect">
              <a:avLst/>
            </a:prstGeom>
            <a:noFill/>
          </p:spPr>
          <p:txBody>
            <a:bodyPr wrap="square" rtlCol="0">
              <a:spAutoFit/>
            </a:bodyPr>
            <a:lstStyle/>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a typeface="Calibri" panose="020F0502020204030204" pitchFamily="34" charset="0"/>
                </a:rPr>
                <a:t>A</a:t>
              </a:r>
              <a:r>
                <a:rPr lang="en-IN" sz="1400" b="1" dirty="0">
                  <a:solidFill>
                    <a:schemeClr val="accent2">
                      <a:lumMod val="75000"/>
                    </a:schemeClr>
                  </a:solidFill>
                  <a:effectLst/>
                  <a:ea typeface="Calibri" panose="020F0502020204030204" pitchFamily="34" charset="0"/>
                </a:rPr>
                <a:t>ll </a:t>
              </a:r>
              <a:r>
                <a:rPr lang="en-IN" sz="1400" b="1" dirty="0">
                  <a:solidFill>
                    <a:schemeClr val="accent2">
                      <a:lumMod val="75000"/>
                    </a:schemeClr>
                  </a:solidFill>
                  <a:ea typeface="Calibri" panose="020F0502020204030204" pitchFamily="34" charset="0"/>
                </a:rPr>
                <a:t>S</a:t>
              </a:r>
              <a:r>
                <a:rPr lang="en-IN" sz="1400" b="1" dirty="0">
                  <a:solidFill>
                    <a:schemeClr val="accent2">
                      <a:lumMod val="75000"/>
                    </a:schemeClr>
                  </a:solidFill>
                  <a:effectLst/>
                  <a:ea typeface="Calibri" panose="020F0502020204030204" pitchFamily="34" charset="0"/>
                </a:rPr>
                <a:t>tatutory </a:t>
              </a:r>
              <a:r>
                <a:rPr lang="en-IN" sz="1400" b="1" dirty="0">
                  <a:solidFill>
                    <a:schemeClr val="accent2">
                      <a:lumMod val="75000"/>
                    </a:schemeClr>
                  </a:solidFill>
                  <a:ea typeface="Calibri" panose="020F0502020204030204" pitchFamily="34" charset="0"/>
                </a:rPr>
                <a:t>R</a:t>
              </a:r>
              <a:r>
                <a:rPr lang="en-IN" sz="1400" b="1" dirty="0">
                  <a:solidFill>
                    <a:schemeClr val="accent2">
                      <a:lumMod val="75000"/>
                    </a:schemeClr>
                  </a:solidFill>
                  <a:effectLst/>
                  <a:ea typeface="Calibri" panose="020F0502020204030204" pitchFamily="34" charset="0"/>
                </a:rPr>
                <a:t>egisters updation</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Submission of all Statutory </a:t>
              </a:r>
              <a:r>
                <a:rPr lang="en-IN" sz="1400" b="1" dirty="0">
                  <a:solidFill>
                    <a:schemeClr val="accent2">
                      <a:lumMod val="75000"/>
                    </a:schemeClr>
                  </a:solidFill>
                  <a:ea typeface="Calibri" panose="020F0502020204030204" pitchFamily="34" charset="0"/>
                </a:rPr>
                <a:t>R</a:t>
              </a:r>
              <a:r>
                <a:rPr lang="en-IN" sz="1400" b="1" dirty="0">
                  <a:solidFill>
                    <a:schemeClr val="accent2">
                      <a:lumMod val="75000"/>
                    </a:schemeClr>
                  </a:solidFill>
                  <a:effectLst/>
                  <a:ea typeface="Calibri" panose="020F0502020204030204" pitchFamily="34" charset="0"/>
                </a:rPr>
                <a:t>eturns as per the periodicity</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Remittance of Statutory payments as per the periodicity (PT/LWF)</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Display of </a:t>
              </a:r>
              <a:r>
                <a:rPr lang="en-IN" sz="1400" b="1" dirty="0">
                  <a:solidFill>
                    <a:schemeClr val="accent2">
                      <a:lumMod val="75000"/>
                    </a:schemeClr>
                  </a:solidFill>
                  <a:ea typeface="Calibri" panose="020F0502020204030204" pitchFamily="34" charset="0"/>
                </a:rPr>
                <a:t>S</a:t>
              </a:r>
              <a:r>
                <a:rPr lang="en-IN" sz="1400" b="1" dirty="0">
                  <a:solidFill>
                    <a:schemeClr val="accent2">
                      <a:lumMod val="75000"/>
                    </a:schemeClr>
                  </a:solidFill>
                  <a:effectLst/>
                  <a:ea typeface="Calibri" panose="020F0502020204030204" pitchFamily="34" charset="0"/>
                </a:rPr>
                <a:t>tatutory Abstracts / Notices on the office premises.</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Updation of Compliance Dashboard for the unit</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Accidents-related consulting support, limited to statutory provisions.</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Notices and inspection handling with the Respective Authorities. </a:t>
              </a:r>
            </a:p>
          </p:txBody>
        </p:sp>
        <p:sp>
          <p:nvSpPr>
            <p:cNvPr id="18" name="Rectangle 17">
              <a:extLst>
                <a:ext uri="{FF2B5EF4-FFF2-40B4-BE49-F238E27FC236}">
                  <a16:creationId xmlns:a16="http://schemas.microsoft.com/office/drawing/2014/main" id="{9A2BD8B6-B61B-663F-71CB-C1F10D7C5CB2}"/>
                </a:ext>
              </a:extLst>
            </p:cNvPr>
            <p:cNvSpPr/>
            <p:nvPr/>
          </p:nvSpPr>
          <p:spPr>
            <a:xfrm>
              <a:off x="2211498" y="1337890"/>
              <a:ext cx="4718728" cy="400110"/>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000" b="1" cap="none" spc="0" dirty="0">
                  <a:ln w="0"/>
                  <a:solidFill>
                    <a:schemeClr val="accent1">
                      <a:lumMod val="50000"/>
                    </a:schemeClr>
                  </a:solidFill>
                  <a:effectLst>
                    <a:outerShdw blurRad="38100" dist="19050" dir="2700000" algn="tl" rotWithShape="0">
                      <a:schemeClr val="dk1">
                        <a:alpha val="40000"/>
                      </a:schemeClr>
                    </a:outerShdw>
                  </a:effectLst>
                </a:rPr>
                <a:t>Scope of Work – Monthly &amp; Adhoc Activity</a:t>
              </a:r>
            </a:p>
          </p:txBody>
        </p:sp>
        <p:sp>
          <p:nvSpPr>
            <p:cNvPr id="19" name="TextBox 18">
              <a:extLst>
                <a:ext uri="{FF2B5EF4-FFF2-40B4-BE49-F238E27FC236}">
                  <a16:creationId xmlns:a16="http://schemas.microsoft.com/office/drawing/2014/main" id="{91F7B5D1-7C64-3576-CAC4-1ADEF6AF9DD9}"/>
                </a:ext>
              </a:extLst>
            </p:cNvPr>
            <p:cNvSpPr txBox="1"/>
            <p:nvPr/>
          </p:nvSpPr>
          <p:spPr>
            <a:xfrm>
              <a:off x="3934453" y="1822935"/>
              <a:ext cx="3059497" cy="3539430"/>
            </a:xfrm>
            <a:prstGeom prst="rect">
              <a:avLst/>
            </a:prstGeom>
            <a:noFill/>
          </p:spPr>
          <p:txBody>
            <a:bodyPr wrap="square" rtlCol="0">
              <a:spAutoFit/>
            </a:bodyPr>
            <a:lstStyle/>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CTE/CTO approvals - Pollution Control Board (PCB)</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a typeface="Calibri" panose="020F0502020204030204" pitchFamily="34" charset="0"/>
                </a:rPr>
                <a:t>BOCW Registrations</a:t>
              </a:r>
              <a:endParaRPr lang="en-IN" sz="1400" b="1" dirty="0">
                <a:solidFill>
                  <a:schemeClr val="accent2">
                    <a:lumMod val="75000"/>
                  </a:schemeClr>
                </a:solidFill>
                <a:effectLst/>
                <a:ea typeface="Calibri" panose="020F0502020204030204" pitchFamily="34" charset="0"/>
              </a:endParaRP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a typeface="Calibri" panose="020F0502020204030204" pitchFamily="34" charset="0"/>
                </a:rPr>
                <a:t>Factory Drawing / Plan Approval – New / Amendment</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Stability Certificate</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Factory License - New / Renewal / Amendment</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PT &amp; LWF Registration – New / Renewal / Amendment</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CLRA Registration/License – New / Renewal / Amendment</a:t>
              </a: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a typeface="Calibri" panose="020F0502020204030204" pitchFamily="34" charset="0"/>
                </a:rPr>
                <a:t>Inter-State Migrant Workmen Registration/License – New / Renewal / Amendment</a:t>
              </a:r>
              <a:endParaRPr lang="en-IN" sz="1400" b="1" dirty="0">
                <a:solidFill>
                  <a:schemeClr val="accent2">
                    <a:lumMod val="75000"/>
                  </a:schemeClr>
                </a:solidFill>
                <a:effectLst/>
                <a:ea typeface="Calibri" panose="020F0502020204030204" pitchFamily="34" charset="0"/>
              </a:endParaRPr>
            </a:p>
            <a:p>
              <a:pPr marL="342900" lvl="0" indent="-342900">
                <a:buSzPts val="1000"/>
                <a:buFont typeface="Wingdings" panose="05000000000000000000" pitchFamily="2" charset="2"/>
                <a:buChar char="Ø"/>
                <a:tabLst>
                  <a:tab pos="457200" algn="l"/>
                </a:tabLst>
              </a:pPr>
              <a:r>
                <a:rPr lang="en-IN" sz="1400" b="1" dirty="0">
                  <a:solidFill>
                    <a:schemeClr val="accent2">
                      <a:lumMod val="75000"/>
                    </a:schemeClr>
                  </a:solidFill>
                  <a:effectLst/>
                  <a:ea typeface="Calibri" panose="020F0502020204030204" pitchFamily="34" charset="0"/>
                </a:rPr>
                <a:t>Trade License</a:t>
              </a:r>
            </a:p>
          </p:txBody>
        </p:sp>
      </p:grpSp>
      <p:pic>
        <p:nvPicPr>
          <p:cNvPr id="20" name="Picture 19" descr="A person touching a button&#10;&#10;Description automatically generated with low confidence">
            <a:extLst>
              <a:ext uri="{FF2B5EF4-FFF2-40B4-BE49-F238E27FC236}">
                <a16:creationId xmlns:a16="http://schemas.microsoft.com/office/drawing/2014/main" id="{AB681A55-20DC-D531-8459-87DFA2EDCD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6700" y="4738260"/>
            <a:ext cx="2400378" cy="765943"/>
          </a:xfrm>
          <a:prstGeom prst="rect">
            <a:avLst/>
          </a:prstGeom>
        </p:spPr>
      </p:pic>
      <p:pic>
        <p:nvPicPr>
          <p:cNvPr id="9" name="Picture 8">
            <a:extLst>
              <a:ext uri="{FF2B5EF4-FFF2-40B4-BE49-F238E27FC236}">
                <a16:creationId xmlns:a16="http://schemas.microsoft.com/office/drawing/2014/main" id="{2486BFE4-8BB8-81F9-F3A1-ED8C3434359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7" name="Group 6">
            <a:extLst>
              <a:ext uri="{FF2B5EF4-FFF2-40B4-BE49-F238E27FC236}">
                <a16:creationId xmlns:a16="http://schemas.microsoft.com/office/drawing/2014/main" id="{E92D1E37-C107-B571-6C75-F3F5E5995811}"/>
              </a:ext>
            </a:extLst>
          </p:cNvPr>
          <p:cNvGrpSpPr/>
          <p:nvPr/>
        </p:nvGrpSpPr>
        <p:grpSpPr>
          <a:xfrm>
            <a:off x="9565" y="6382368"/>
            <a:ext cx="9141714" cy="501092"/>
            <a:chOff x="9565" y="6382368"/>
            <a:chExt cx="9141714" cy="501092"/>
          </a:xfrm>
        </p:grpSpPr>
        <p:sp>
          <p:nvSpPr>
            <p:cNvPr id="10" name="Rectangle 9">
              <a:extLst>
                <a:ext uri="{FF2B5EF4-FFF2-40B4-BE49-F238E27FC236}">
                  <a16:creationId xmlns:a16="http://schemas.microsoft.com/office/drawing/2014/main" id="{B0A5E203-8CD6-4E5B-BF59-7C0500F39FB8}"/>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2" name="Rectangle 11">
              <a:extLst>
                <a:ext uri="{FF2B5EF4-FFF2-40B4-BE49-F238E27FC236}">
                  <a16:creationId xmlns:a16="http://schemas.microsoft.com/office/drawing/2014/main" id="{F1DECF97-CA2E-CECF-4D6A-64F9EAC811BE}"/>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4" name="Rectangle 13">
            <a:extLst>
              <a:ext uri="{FF2B5EF4-FFF2-40B4-BE49-F238E27FC236}">
                <a16:creationId xmlns:a16="http://schemas.microsoft.com/office/drawing/2014/main" id="{207D5241-6BF3-6448-572C-7B1B4C1ECB29}"/>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4228805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TextBox 15">
            <a:extLst>
              <a:ext uri="{FF2B5EF4-FFF2-40B4-BE49-F238E27FC236}">
                <a16:creationId xmlns:a16="http://schemas.microsoft.com/office/drawing/2014/main" id="{6ADCBEA4-8A0D-686D-D575-D5D3684AFC9C}"/>
              </a:ext>
            </a:extLst>
          </p:cNvPr>
          <p:cNvSpPr txBox="1"/>
          <p:nvPr/>
        </p:nvSpPr>
        <p:spPr>
          <a:xfrm>
            <a:off x="1232005" y="780991"/>
            <a:ext cx="6558693" cy="477054"/>
          </a:xfrm>
          <a:prstGeom prst="rect">
            <a:avLst/>
          </a:prstGeom>
          <a:noFill/>
          <a:effectLst/>
        </p:spPr>
        <p:txBody>
          <a:bodyPr wrap="square" rtlCol="0">
            <a:spAutoFit/>
          </a:bodyPr>
          <a:lstStyle/>
          <a:p>
            <a:r>
              <a:rPr lang="en-IN" sz="2500" b="1" dirty="0">
                <a:solidFill>
                  <a:schemeClr val="accent2">
                    <a:lumMod val="75000"/>
                  </a:schemeClr>
                </a:solidFill>
              </a:rPr>
              <a:t>Payroll Management Support (PMS) - PAN INDIA</a:t>
            </a:r>
          </a:p>
        </p:txBody>
      </p:sp>
      <p:sp>
        <p:nvSpPr>
          <p:cNvPr id="8" name="TextBox 7">
            <a:extLst>
              <a:ext uri="{FF2B5EF4-FFF2-40B4-BE49-F238E27FC236}">
                <a16:creationId xmlns:a16="http://schemas.microsoft.com/office/drawing/2014/main" id="{F2BAABF1-EBC2-04A0-9A68-00BF56E85616}"/>
              </a:ext>
            </a:extLst>
          </p:cNvPr>
          <p:cNvSpPr txBox="1"/>
          <p:nvPr/>
        </p:nvSpPr>
        <p:spPr>
          <a:xfrm>
            <a:off x="3623532" y="1473945"/>
            <a:ext cx="4980375" cy="1674754"/>
          </a:xfrm>
          <a:prstGeom prst="rect">
            <a:avLst/>
          </a:prstGeom>
          <a:noFill/>
        </p:spPr>
        <p:txBody>
          <a:bodyPr wrap="square">
            <a:spAutoFit/>
          </a:bodyPr>
          <a:lstStyle/>
          <a:p>
            <a:pPr>
              <a:lnSpc>
                <a:spcPct val="150000"/>
              </a:lnSpc>
            </a:pPr>
            <a:r>
              <a:rPr lang="en-IN" sz="1400" b="1" dirty="0">
                <a:solidFill>
                  <a:schemeClr val="tx2">
                    <a:lumMod val="50000"/>
                  </a:schemeClr>
                </a:solidFill>
              </a:rPr>
              <a:t>      Are you…</a:t>
            </a:r>
          </a:p>
          <a:p>
            <a:pPr marL="285750" indent="-285750">
              <a:lnSpc>
                <a:spcPct val="150000"/>
              </a:lnSpc>
              <a:buFont typeface="Wingdings" panose="05000000000000000000" pitchFamily="2" charset="2"/>
              <a:buChar char="ü"/>
            </a:pPr>
            <a:r>
              <a:rPr lang="en-IN" sz="1400" b="1" dirty="0">
                <a:solidFill>
                  <a:schemeClr val="tx2">
                    <a:lumMod val="50000"/>
                  </a:schemeClr>
                </a:solidFill>
              </a:rPr>
              <a:t>Small, Medium Enterprises COMPANY?</a:t>
            </a:r>
          </a:p>
          <a:p>
            <a:pPr marL="285750" indent="-285750">
              <a:lnSpc>
                <a:spcPct val="150000"/>
              </a:lnSpc>
              <a:buFont typeface="Wingdings" panose="05000000000000000000" pitchFamily="2" charset="2"/>
              <a:buChar char="ü"/>
            </a:pPr>
            <a:r>
              <a:rPr lang="en-IN" sz="1400" b="1" dirty="0">
                <a:solidFill>
                  <a:schemeClr val="tx2">
                    <a:lumMod val="50000"/>
                  </a:schemeClr>
                </a:solidFill>
              </a:rPr>
              <a:t>Would like to COMPLY with the Statutory Provisions?</a:t>
            </a:r>
          </a:p>
          <a:p>
            <a:pPr marL="285750" indent="-285750">
              <a:lnSpc>
                <a:spcPct val="150000"/>
              </a:lnSpc>
              <a:buFont typeface="Wingdings" panose="05000000000000000000" pitchFamily="2" charset="2"/>
              <a:buChar char="ü"/>
            </a:pPr>
            <a:r>
              <a:rPr lang="en-IN" sz="1400" b="1" dirty="0">
                <a:solidFill>
                  <a:schemeClr val="tx2">
                    <a:lumMod val="50000"/>
                  </a:schemeClr>
                </a:solidFill>
              </a:rPr>
              <a:t>Need Cost-effective, Secure, and Compliant Payroll Support?</a:t>
            </a:r>
          </a:p>
          <a:p>
            <a:pPr marL="285750" indent="-285750">
              <a:lnSpc>
                <a:spcPct val="150000"/>
              </a:lnSpc>
              <a:buFont typeface="Wingdings" panose="05000000000000000000" pitchFamily="2" charset="2"/>
              <a:buChar char="ü"/>
            </a:pPr>
            <a:r>
              <a:rPr lang="en-IN" sz="1400" b="1" dirty="0">
                <a:solidFill>
                  <a:schemeClr val="tx2">
                    <a:lumMod val="50000"/>
                  </a:schemeClr>
                </a:solidFill>
              </a:rPr>
              <a:t>Looking for a Most-Trusted Payroll Consultant?</a:t>
            </a:r>
            <a:endParaRPr lang="en-US" sz="1400" b="1" dirty="0">
              <a:solidFill>
                <a:schemeClr val="tx2">
                  <a:lumMod val="50000"/>
                </a:schemeClr>
              </a:solidFill>
              <a:cs typeface="Aharoni" panose="02010803020104030203" pitchFamily="2" charset="-79"/>
            </a:endParaRPr>
          </a:p>
        </p:txBody>
      </p:sp>
      <p:sp>
        <p:nvSpPr>
          <p:cNvPr id="12" name="TextBox 11">
            <a:extLst>
              <a:ext uri="{FF2B5EF4-FFF2-40B4-BE49-F238E27FC236}">
                <a16:creationId xmlns:a16="http://schemas.microsoft.com/office/drawing/2014/main" id="{688E4F0C-CE32-F96B-6FB8-EDBCF5283D59}"/>
              </a:ext>
            </a:extLst>
          </p:cNvPr>
          <p:cNvSpPr txBox="1"/>
          <p:nvPr/>
        </p:nvSpPr>
        <p:spPr>
          <a:xfrm>
            <a:off x="3674989" y="3570655"/>
            <a:ext cx="4544005" cy="1351588"/>
          </a:xfrm>
          <a:prstGeom prst="rect">
            <a:avLst/>
          </a:prstGeom>
          <a:noFill/>
        </p:spPr>
        <p:txBody>
          <a:bodyPr wrap="square">
            <a:spAutoFit/>
          </a:bodyPr>
          <a:lstStyle/>
          <a:p>
            <a:pPr algn="just">
              <a:lnSpc>
                <a:spcPct val="150000"/>
              </a:lnSpc>
            </a:pPr>
            <a:r>
              <a:rPr lang="en-US" sz="1400" b="1" i="0" dirty="0">
                <a:solidFill>
                  <a:schemeClr val="tx2">
                    <a:lumMod val="50000"/>
                  </a:schemeClr>
                </a:solidFill>
                <a:effectLst/>
              </a:rPr>
              <a:t>In </a:t>
            </a:r>
            <a:r>
              <a:rPr lang="en-US" sz="1400" b="1" dirty="0">
                <a:solidFill>
                  <a:schemeClr val="tx2">
                    <a:lumMod val="50000"/>
                  </a:schemeClr>
                </a:solidFill>
              </a:rPr>
              <a:t>VEERAYEE HR, o</a:t>
            </a:r>
            <a:r>
              <a:rPr lang="en-US" sz="1400" b="1" i="0" dirty="0">
                <a:solidFill>
                  <a:schemeClr val="tx2">
                    <a:lumMod val="50000"/>
                  </a:schemeClr>
                </a:solidFill>
                <a:effectLst/>
              </a:rPr>
              <a:t>ur team of experienced professionals with extensive knowledge relating to payroll services can provide you with full-fledged payroll support effectively and efficiently… </a:t>
            </a:r>
            <a:endParaRPr lang="en-IN" sz="1400" b="1" dirty="0">
              <a:solidFill>
                <a:schemeClr val="tx2">
                  <a:lumMod val="50000"/>
                </a:schemeClr>
              </a:solidFill>
            </a:endParaRPr>
          </a:p>
        </p:txBody>
      </p:sp>
      <p:pic>
        <p:nvPicPr>
          <p:cNvPr id="14" name="Picture 13">
            <a:extLst>
              <a:ext uri="{FF2B5EF4-FFF2-40B4-BE49-F238E27FC236}">
                <a16:creationId xmlns:a16="http://schemas.microsoft.com/office/drawing/2014/main" id="{6C5AC9DD-978F-7D5E-08A8-DD3C433E08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4936" y="1700560"/>
            <a:ext cx="2873661" cy="3166518"/>
          </a:xfrm>
          <a:prstGeom prst="rect">
            <a:avLst/>
          </a:prstGeom>
        </p:spPr>
      </p:pic>
      <p:pic>
        <p:nvPicPr>
          <p:cNvPr id="3" name="Picture 2">
            <a:extLst>
              <a:ext uri="{FF2B5EF4-FFF2-40B4-BE49-F238E27FC236}">
                <a16:creationId xmlns:a16="http://schemas.microsoft.com/office/drawing/2014/main" id="{4E53E410-C4E1-0720-C0E9-D43D7ECCCDB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4" name="Group 3">
            <a:extLst>
              <a:ext uri="{FF2B5EF4-FFF2-40B4-BE49-F238E27FC236}">
                <a16:creationId xmlns:a16="http://schemas.microsoft.com/office/drawing/2014/main" id="{1B27537D-1694-5241-FE7E-64908FDBB044}"/>
              </a:ext>
            </a:extLst>
          </p:cNvPr>
          <p:cNvGrpSpPr/>
          <p:nvPr/>
        </p:nvGrpSpPr>
        <p:grpSpPr>
          <a:xfrm>
            <a:off x="9565" y="6382368"/>
            <a:ext cx="9141714" cy="501092"/>
            <a:chOff x="9565" y="6382368"/>
            <a:chExt cx="9141714" cy="501092"/>
          </a:xfrm>
        </p:grpSpPr>
        <p:sp>
          <p:nvSpPr>
            <p:cNvPr id="6" name="Rectangle 5">
              <a:extLst>
                <a:ext uri="{FF2B5EF4-FFF2-40B4-BE49-F238E27FC236}">
                  <a16:creationId xmlns:a16="http://schemas.microsoft.com/office/drawing/2014/main" id="{4D5CA94B-C266-CF11-CD1F-FD01920EF74A}"/>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7" name="Rectangle 6">
              <a:extLst>
                <a:ext uri="{FF2B5EF4-FFF2-40B4-BE49-F238E27FC236}">
                  <a16:creationId xmlns:a16="http://schemas.microsoft.com/office/drawing/2014/main" id="{8F0F8FEA-7DF7-4E6D-C40D-57A371FCB527}"/>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9" name="Rectangle 8">
            <a:extLst>
              <a:ext uri="{FF2B5EF4-FFF2-40B4-BE49-F238E27FC236}">
                <a16:creationId xmlns:a16="http://schemas.microsoft.com/office/drawing/2014/main" id="{5F566E22-A4A3-80DC-7E8F-BB004882EB88}"/>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1404276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TextBox 15">
            <a:extLst>
              <a:ext uri="{FF2B5EF4-FFF2-40B4-BE49-F238E27FC236}">
                <a16:creationId xmlns:a16="http://schemas.microsoft.com/office/drawing/2014/main" id="{6ADCBEA4-8A0D-686D-D575-D5D3684AFC9C}"/>
              </a:ext>
            </a:extLst>
          </p:cNvPr>
          <p:cNvSpPr txBox="1"/>
          <p:nvPr/>
        </p:nvSpPr>
        <p:spPr>
          <a:xfrm>
            <a:off x="1112767" y="724811"/>
            <a:ext cx="6545996" cy="477054"/>
          </a:xfrm>
          <a:prstGeom prst="rect">
            <a:avLst/>
          </a:prstGeom>
          <a:noFill/>
          <a:effectLst/>
        </p:spPr>
        <p:txBody>
          <a:bodyPr wrap="square" rtlCol="0">
            <a:spAutoFit/>
          </a:bodyPr>
          <a:lstStyle/>
          <a:p>
            <a:r>
              <a:rPr lang="en-IN" sz="2500" b="1" dirty="0">
                <a:solidFill>
                  <a:schemeClr val="accent2">
                    <a:lumMod val="75000"/>
                  </a:schemeClr>
                </a:solidFill>
              </a:rPr>
              <a:t>Payroll Management Support (PMS) - PAN INDIA</a:t>
            </a:r>
          </a:p>
        </p:txBody>
      </p:sp>
      <p:sp>
        <p:nvSpPr>
          <p:cNvPr id="8" name="TextBox 7">
            <a:extLst>
              <a:ext uri="{FF2B5EF4-FFF2-40B4-BE49-F238E27FC236}">
                <a16:creationId xmlns:a16="http://schemas.microsoft.com/office/drawing/2014/main" id="{F2BAABF1-EBC2-04A0-9A68-00BF56E85616}"/>
              </a:ext>
            </a:extLst>
          </p:cNvPr>
          <p:cNvSpPr txBox="1"/>
          <p:nvPr/>
        </p:nvSpPr>
        <p:spPr>
          <a:xfrm>
            <a:off x="440277" y="1337609"/>
            <a:ext cx="8481528" cy="4401205"/>
          </a:xfrm>
          <a:prstGeom prst="rect">
            <a:avLst/>
          </a:prstGeom>
          <a:noFill/>
        </p:spPr>
        <p:txBody>
          <a:bodyPr wrap="square">
            <a:spAutoFit/>
          </a:bodyPr>
          <a:lstStyle/>
          <a:p>
            <a:pPr algn="just"/>
            <a:r>
              <a:rPr lang="en-US" sz="1400" dirty="0">
                <a:solidFill>
                  <a:schemeClr val="tx2">
                    <a:lumMod val="50000"/>
                  </a:schemeClr>
                </a:solidFill>
                <a:latin typeface="Calibri" panose="020F0502020204030204" pitchFamily="34" charset="0"/>
                <a:cs typeface="Calibri" panose="020F0502020204030204" pitchFamily="34" charset="0"/>
              </a:rPr>
              <a:t>Payroll management is not just computing Employee salaries &amp; employee benefits as per their CTC, but involves efficient, accurate &amp; timely management of variable data components, viz. applicable allowances, IT deductions, Leave, ESIC &amp; PF Contributions,  reimbursements of allowable expenses, LTA, Overtime, Performance Incentives, Bonus, etc., scrutiny of supporting bills &amp; documents, to minimize contentious issues and enhance employee confidence. </a:t>
            </a:r>
          </a:p>
          <a:p>
            <a:pPr algn="just"/>
            <a:endParaRPr lang="en-US" sz="1400" dirty="0">
              <a:solidFill>
                <a:schemeClr val="tx2">
                  <a:lumMod val="50000"/>
                </a:schemeClr>
              </a:solidFill>
              <a:latin typeface="Calibri" panose="020F0502020204030204" pitchFamily="34" charset="0"/>
              <a:cs typeface="Calibri" panose="020F0502020204030204" pitchFamily="34" charset="0"/>
            </a:endParaRPr>
          </a:p>
          <a:p>
            <a:pPr algn="just"/>
            <a:r>
              <a:rPr lang="en-US" sz="1400" dirty="0">
                <a:solidFill>
                  <a:schemeClr val="tx2">
                    <a:lumMod val="50000"/>
                  </a:schemeClr>
                </a:solidFill>
                <a:latin typeface="Calibri" panose="020F0502020204030204" pitchFamily="34" charset="0"/>
                <a:cs typeface="Calibri" panose="020F0502020204030204" pitchFamily="34" charset="0"/>
              </a:rPr>
              <a:t>VEERAYEE HR provides an efficient interface between HR &amp; Accounts Managers of its Clients, through a User-friendly automated payroll system, with seamless and time-bound processing of data and documentation, thus significantly reducing man hours &amp; workloads of both Sections, otherwise devoted to delivering this function, resulting in cost savings. </a:t>
            </a:r>
          </a:p>
          <a:p>
            <a:pPr algn="just"/>
            <a:endParaRPr lang="en-US" sz="1400" dirty="0">
              <a:latin typeface="Calibri" panose="020F0502020204030204" pitchFamily="34" charset="0"/>
              <a:cs typeface="Calibri" panose="020F0502020204030204" pitchFamily="34" charset="0"/>
            </a:endParaRPr>
          </a:p>
          <a:p>
            <a:pPr marL="285750" lvl="1" indent="-285750" algn="just">
              <a:buFont typeface="Wingdings" panose="05000000000000000000" pitchFamily="2" charset="2"/>
              <a:buChar char="ü"/>
            </a:pPr>
            <a:r>
              <a:rPr lang="en-US" sz="14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Flexibility to add, delete or modify any number of salary components </a:t>
            </a:r>
          </a:p>
          <a:p>
            <a:pPr marL="285750" lvl="1" indent="-285750" algn="just">
              <a:buFont typeface="Wingdings" panose="05000000000000000000" pitchFamily="2" charset="2"/>
              <a:buChar char="ü"/>
            </a:pPr>
            <a:r>
              <a:rPr lang="en-US" sz="14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Computation of EPF, ESIC, IT, and Profession Tax, LWF components with detailed summaries</a:t>
            </a:r>
          </a:p>
          <a:p>
            <a:pPr marL="285750" lvl="1" indent="-285750" algn="just">
              <a:buFont typeface="Wingdings" panose="05000000000000000000" pitchFamily="2" charset="2"/>
              <a:buChar char="ü"/>
            </a:pPr>
            <a:r>
              <a:rPr lang="en-US" sz="14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Online IT declaration—Enables employees to post rent and savings declarations every month</a:t>
            </a:r>
          </a:p>
          <a:p>
            <a:pPr marL="285750" lvl="1" indent="-285750" algn="just">
              <a:buFont typeface="Wingdings" panose="05000000000000000000" pitchFamily="2" charset="2"/>
              <a:buChar char="ü"/>
            </a:pPr>
            <a:r>
              <a:rPr lang="en-US" sz="14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Facilitates easy access to Employees to complete information TDS calculations, tax paid, and balance tax payable details / Comprehensive income tax module for generating digitally signed Form 16 and Form 24Q.</a:t>
            </a:r>
          </a:p>
          <a:p>
            <a:pPr marL="285750" lvl="1" indent="-285750" algn="just">
              <a:buFont typeface="Wingdings" panose="05000000000000000000" pitchFamily="2" charset="2"/>
              <a:buChar char="ü"/>
            </a:pPr>
            <a:r>
              <a:rPr lang="en-US" sz="14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Built-in provision to account for Stop Payments, Loss of Pay, and Reversal of entries</a:t>
            </a:r>
          </a:p>
          <a:p>
            <a:pPr marL="285750" lvl="1" indent="-285750" algn="just">
              <a:buFont typeface="Wingdings" panose="05000000000000000000" pitchFamily="2" charset="2"/>
              <a:buChar char="ü"/>
            </a:pPr>
            <a:r>
              <a:rPr lang="en-US" sz="14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Computation of Full &amp; Final Statement of Accounts in the event of de-employment</a:t>
            </a:r>
          </a:p>
          <a:p>
            <a:pPr marL="285750" lvl="1" indent="-285750" algn="just">
              <a:buFont typeface="Wingdings" panose="05000000000000000000" pitchFamily="2" charset="2"/>
              <a:buChar char="ü"/>
            </a:pPr>
            <a:r>
              <a:rPr lang="en-US" sz="14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Generating Pay slips in PDF with password protection /  Computation of arrears on applicable component/s </a:t>
            </a:r>
          </a:p>
          <a:p>
            <a:pPr marL="285750" lvl="1" indent="-285750" algn="just">
              <a:buFont typeface="Wingdings" panose="05000000000000000000" pitchFamily="2" charset="2"/>
              <a:buChar char="ü"/>
            </a:pPr>
            <a:r>
              <a:rPr lang="en-US" sz="14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Dedicated email support for any issues related to payroll compliance.</a:t>
            </a:r>
          </a:p>
        </p:txBody>
      </p:sp>
      <p:pic>
        <p:nvPicPr>
          <p:cNvPr id="9" name="Picture 2" descr="Payroll - Scrumium Solutions">
            <a:extLst>
              <a:ext uri="{FF2B5EF4-FFF2-40B4-BE49-F238E27FC236}">
                <a16:creationId xmlns:a16="http://schemas.microsoft.com/office/drawing/2014/main" id="{FB525CA2-C98A-5EB0-2E03-D511F06955C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37520" y="3282631"/>
            <a:ext cx="939949" cy="9399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9950679-CC99-0D2E-646A-372148237324}"/>
              </a:ext>
            </a:extLst>
          </p:cNvPr>
          <p:cNvSpPr/>
          <p:nvPr/>
        </p:nvSpPr>
        <p:spPr>
          <a:xfrm>
            <a:off x="2518351" y="5541498"/>
            <a:ext cx="4105009" cy="59169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500" b="1" dirty="0">
                <a:ln w="10541" cmpd="sng">
                  <a:solidFill>
                    <a:schemeClr val="accent1">
                      <a:shade val="88000"/>
                      <a:satMod val="110000"/>
                    </a:schemeClr>
                  </a:solidFill>
                  <a:prstDash val="solid"/>
                </a:ln>
                <a:solidFill>
                  <a:schemeClr val="accent2">
                    <a:lumMod val="75000"/>
                  </a:schemeClr>
                </a:solidFill>
              </a:rPr>
              <a:t>Easy, Accurate &amp; Affordable!</a:t>
            </a:r>
          </a:p>
        </p:txBody>
      </p:sp>
      <p:pic>
        <p:nvPicPr>
          <p:cNvPr id="4" name="Picture 3">
            <a:extLst>
              <a:ext uri="{FF2B5EF4-FFF2-40B4-BE49-F238E27FC236}">
                <a16:creationId xmlns:a16="http://schemas.microsoft.com/office/drawing/2014/main" id="{7394FD9A-C61D-0640-D59E-DDC4F7A8C40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6" name="Group 5">
            <a:extLst>
              <a:ext uri="{FF2B5EF4-FFF2-40B4-BE49-F238E27FC236}">
                <a16:creationId xmlns:a16="http://schemas.microsoft.com/office/drawing/2014/main" id="{810A906E-B832-80B6-6704-072CD9B76A7E}"/>
              </a:ext>
            </a:extLst>
          </p:cNvPr>
          <p:cNvGrpSpPr/>
          <p:nvPr/>
        </p:nvGrpSpPr>
        <p:grpSpPr>
          <a:xfrm>
            <a:off x="9565" y="6382368"/>
            <a:ext cx="9141714" cy="501092"/>
            <a:chOff x="9565" y="6382368"/>
            <a:chExt cx="9141714" cy="501092"/>
          </a:xfrm>
        </p:grpSpPr>
        <p:sp>
          <p:nvSpPr>
            <p:cNvPr id="7" name="Rectangle 6">
              <a:extLst>
                <a:ext uri="{FF2B5EF4-FFF2-40B4-BE49-F238E27FC236}">
                  <a16:creationId xmlns:a16="http://schemas.microsoft.com/office/drawing/2014/main" id="{0A6D8016-6AEF-E5FA-D4CB-80FA169DFD3E}"/>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0" name="Rectangle 9">
              <a:extLst>
                <a:ext uri="{FF2B5EF4-FFF2-40B4-BE49-F238E27FC236}">
                  <a16:creationId xmlns:a16="http://schemas.microsoft.com/office/drawing/2014/main" id="{50DBB2DD-DD3B-60E1-97BD-395C7CE9C912}"/>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2" name="Rectangle 11">
            <a:extLst>
              <a:ext uri="{FF2B5EF4-FFF2-40B4-BE49-F238E27FC236}">
                <a16:creationId xmlns:a16="http://schemas.microsoft.com/office/drawing/2014/main" id="{3FD9F353-B7A7-FD79-4CA3-121844DEE7E3}"/>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2506466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extLst>
              <a:ext uri="{FF2B5EF4-FFF2-40B4-BE49-F238E27FC236}">
                <a16:creationId xmlns:a16="http://schemas.microsoft.com/office/drawing/2014/main" id="{5A285086-4C50-E3B3-E7D7-32B3496383AA}"/>
              </a:ext>
            </a:extLst>
          </p:cNvPr>
          <p:cNvSpPr txBox="1"/>
          <p:nvPr/>
        </p:nvSpPr>
        <p:spPr>
          <a:xfrm>
            <a:off x="1470537" y="707603"/>
            <a:ext cx="6180639" cy="477054"/>
          </a:xfrm>
          <a:prstGeom prst="rect">
            <a:avLst/>
          </a:prstGeom>
          <a:noFill/>
          <a:effectLst/>
        </p:spPr>
        <p:txBody>
          <a:bodyPr wrap="square" rtlCol="0">
            <a:spAutoFit/>
          </a:bodyPr>
          <a:lstStyle/>
          <a:p>
            <a:r>
              <a:rPr lang="en-IN" sz="2500" b="1" dirty="0">
                <a:solidFill>
                  <a:schemeClr val="accent2">
                    <a:lumMod val="75000"/>
                  </a:schemeClr>
                </a:solidFill>
              </a:rPr>
              <a:t>Post-Payroll Compliance Services - PAN INDIA</a:t>
            </a:r>
          </a:p>
        </p:txBody>
      </p:sp>
      <p:sp>
        <p:nvSpPr>
          <p:cNvPr id="3" name="TextBox 2">
            <a:extLst>
              <a:ext uri="{FF2B5EF4-FFF2-40B4-BE49-F238E27FC236}">
                <a16:creationId xmlns:a16="http://schemas.microsoft.com/office/drawing/2014/main" id="{89BD06F7-74A2-8EEA-C33C-0688883EE7FC}"/>
              </a:ext>
            </a:extLst>
          </p:cNvPr>
          <p:cNvSpPr txBox="1"/>
          <p:nvPr/>
        </p:nvSpPr>
        <p:spPr>
          <a:xfrm>
            <a:off x="330090" y="1320592"/>
            <a:ext cx="8481528" cy="4260077"/>
          </a:xfrm>
          <a:prstGeom prst="rect">
            <a:avLst/>
          </a:prstGeom>
          <a:noFill/>
        </p:spPr>
        <p:txBody>
          <a:bodyPr wrap="square">
            <a:spAutoFit/>
          </a:bodyPr>
          <a:lstStyle/>
          <a:p>
            <a:pPr algn="just"/>
            <a:r>
              <a:rPr lang="en-IN" sz="1400" dirty="0">
                <a:solidFill>
                  <a:schemeClr val="tx2">
                    <a:lumMod val="50000"/>
                  </a:schemeClr>
                </a:solidFill>
                <a:latin typeface="Calibri" panose="020F0502020204030204" pitchFamily="34" charset="0"/>
                <a:cs typeface="Calibri" panose="020F0502020204030204" pitchFamily="34" charset="0"/>
              </a:rPr>
              <a:t>The Post-Payroll activities are the final stage in the “Pay-roll Process” as the work does not stop even after the disbursement of salaries. Once the salary is paid to employees, “Post-Payroll Process” activities take place. It plays a vital role for every organization whether small or larger in size, as it is directly related to “COMPLIANCES” and every organization needs to adhere to the remittances of </a:t>
            </a:r>
            <a:r>
              <a:rPr lang="en-IN" sz="1400" b="1" dirty="0">
                <a:solidFill>
                  <a:schemeClr val="tx2">
                    <a:lumMod val="50000"/>
                  </a:schemeClr>
                </a:solidFill>
                <a:latin typeface="Calibri" panose="020F0502020204030204" pitchFamily="34" charset="0"/>
                <a:cs typeface="Calibri" panose="020F0502020204030204" pitchFamily="34" charset="0"/>
              </a:rPr>
              <a:t>EPF/ESI/PT/LWF</a:t>
            </a:r>
            <a:r>
              <a:rPr lang="en-IN" sz="1400" dirty="0">
                <a:solidFill>
                  <a:schemeClr val="tx2">
                    <a:lumMod val="50000"/>
                  </a:schemeClr>
                </a:solidFill>
                <a:latin typeface="Calibri" panose="020F0502020204030204" pitchFamily="34" charset="0"/>
                <a:cs typeface="Calibri" panose="020F0502020204030204" pitchFamily="34" charset="0"/>
              </a:rPr>
              <a:t>. VEERAYEE HR can support for post payroll compliances requirement by covering the below-mentioned ‘Scope of Work”.</a:t>
            </a:r>
          </a:p>
          <a:p>
            <a:pPr algn="just"/>
            <a:endParaRPr lang="en-IN" sz="1400" dirty="0">
              <a:solidFill>
                <a:schemeClr val="tx2">
                  <a:lumMod val="50000"/>
                </a:schemeClr>
              </a:solidFill>
              <a:latin typeface="Calibri" panose="020F0502020204030204" pitchFamily="34" charset="0"/>
              <a:cs typeface="Calibri" panose="020F0502020204030204" pitchFamily="34" charset="0"/>
            </a:endParaRPr>
          </a:p>
          <a:p>
            <a:pPr lvl="0" indent="-342900">
              <a:lnSpc>
                <a:spcPct val="150000"/>
              </a:lnSpc>
              <a:buFont typeface="Wingdings" pitchFamily="2" charset="2"/>
              <a:buChar char="v"/>
            </a:pPr>
            <a:r>
              <a:rPr lang="en-IN" sz="1400" dirty="0">
                <a:latin typeface="Calibri" panose="020F0502020204030204" pitchFamily="34" charset="0"/>
                <a:cs typeface="Calibri" panose="020F0502020204030204" pitchFamily="34" charset="0"/>
              </a:rPr>
              <a:t>EPF &amp; ESI – Challan generation – monthly</a:t>
            </a:r>
          </a:p>
          <a:p>
            <a:pPr lvl="0" indent="-342900">
              <a:lnSpc>
                <a:spcPct val="150000"/>
              </a:lnSpc>
              <a:buFont typeface="Wingdings" pitchFamily="2" charset="2"/>
              <a:buChar char="v"/>
            </a:pPr>
            <a:r>
              <a:rPr lang="en-US" sz="1400" dirty="0">
                <a:latin typeface="Calibri" panose="020F0502020204030204" pitchFamily="34" charset="0"/>
                <a:cs typeface="Calibri" panose="020F0502020204030204" pitchFamily="34" charset="0"/>
              </a:rPr>
              <a:t>Generation of employee UAN &amp; I.P no for all respective  PF &amp; ESI code</a:t>
            </a:r>
            <a:endParaRPr lang="en-IN" sz="1400" dirty="0">
              <a:latin typeface="Calibri" panose="020F0502020204030204" pitchFamily="34" charset="0"/>
              <a:cs typeface="Calibri" panose="020F0502020204030204" pitchFamily="34" charset="0"/>
            </a:endParaRPr>
          </a:p>
          <a:p>
            <a:pPr lvl="0" indent="-342900">
              <a:lnSpc>
                <a:spcPct val="150000"/>
              </a:lnSpc>
              <a:buFont typeface="Wingdings" pitchFamily="2" charset="2"/>
              <a:buChar char="v"/>
            </a:pPr>
            <a:r>
              <a:rPr lang="en-US" sz="1400" dirty="0">
                <a:latin typeface="Calibri" panose="020F0502020204030204" pitchFamily="34" charset="0"/>
                <a:cs typeface="Calibri" panose="020F0502020204030204" pitchFamily="34" charset="0"/>
              </a:rPr>
              <a:t>Change of employer - amendment of employee UAN number</a:t>
            </a:r>
            <a:endParaRPr lang="en-IN" sz="1400" dirty="0">
              <a:latin typeface="Calibri" panose="020F0502020204030204" pitchFamily="34" charset="0"/>
              <a:cs typeface="Calibri" panose="020F0502020204030204" pitchFamily="34" charset="0"/>
            </a:endParaRPr>
          </a:p>
          <a:p>
            <a:pPr lvl="0" indent="-342900">
              <a:lnSpc>
                <a:spcPct val="150000"/>
              </a:lnSpc>
              <a:buFont typeface="Wingdings" pitchFamily="2" charset="2"/>
              <a:buChar char="v"/>
            </a:pPr>
            <a:r>
              <a:rPr lang="en-US" sz="1400" dirty="0">
                <a:latin typeface="Calibri" panose="020F0502020204030204" pitchFamily="34" charset="0"/>
                <a:cs typeface="Calibri" panose="020F0502020204030204" pitchFamily="34" charset="0"/>
              </a:rPr>
              <a:t>Support in Updation of employee KYC details / Support in Activation of UAN</a:t>
            </a:r>
            <a:endParaRPr lang="en-IN" sz="1400" dirty="0">
              <a:latin typeface="Calibri" panose="020F0502020204030204" pitchFamily="34" charset="0"/>
              <a:cs typeface="Calibri" panose="020F0502020204030204" pitchFamily="34" charset="0"/>
            </a:endParaRPr>
          </a:p>
          <a:p>
            <a:pPr lvl="0" indent="-342900">
              <a:lnSpc>
                <a:spcPct val="150000"/>
              </a:lnSpc>
              <a:buFont typeface="Wingdings" pitchFamily="2" charset="2"/>
              <a:buChar char="v"/>
            </a:pPr>
            <a:r>
              <a:rPr lang="en-US" sz="1400" dirty="0">
                <a:latin typeface="Calibri" panose="020F0502020204030204" pitchFamily="34" charset="0"/>
                <a:cs typeface="Calibri" panose="020F0502020204030204" pitchFamily="34" charset="0"/>
              </a:rPr>
              <a:t>Support in Transfer of employee PF account / Withdrawal of PF amount</a:t>
            </a:r>
            <a:endParaRPr lang="en-IN" sz="1400" dirty="0">
              <a:latin typeface="Calibri" panose="020F0502020204030204" pitchFamily="34" charset="0"/>
              <a:cs typeface="Calibri" panose="020F0502020204030204" pitchFamily="34" charset="0"/>
            </a:endParaRPr>
          </a:p>
          <a:p>
            <a:pPr lvl="0" indent="-342900">
              <a:lnSpc>
                <a:spcPct val="150000"/>
              </a:lnSpc>
              <a:buFont typeface="Wingdings" pitchFamily="2" charset="2"/>
              <a:buChar char="v"/>
            </a:pPr>
            <a:r>
              <a:rPr lang="en-US" sz="1400" dirty="0">
                <a:latin typeface="Calibri" panose="020F0502020204030204" pitchFamily="34" charset="0"/>
                <a:cs typeface="Calibri" panose="020F0502020204030204" pitchFamily="34" charset="0"/>
              </a:rPr>
              <a:t>Liaison with the PF &amp; ESI department / Assist Client in the handling of PF &amp; ESI inspections</a:t>
            </a:r>
            <a:endParaRPr lang="en-IN" sz="1400" dirty="0">
              <a:latin typeface="Calibri" panose="020F0502020204030204" pitchFamily="34" charset="0"/>
              <a:cs typeface="Calibri" panose="020F0502020204030204" pitchFamily="34" charset="0"/>
            </a:endParaRPr>
          </a:p>
          <a:p>
            <a:pPr lvl="0" indent="-342900">
              <a:lnSpc>
                <a:spcPct val="150000"/>
              </a:lnSpc>
              <a:buFont typeface="Wingdings" pitchFamily="2" charset="2"/>
              <a:buChar char="v"/>
            </a:pPr>
            <a:r>
              <a:rPr lang="en-US" sz="1400" dirty="0">
                <a:latin typeface="Calibri" panose="020F0502020204030204" pitchFamily="34" charset="0"/>
                <a:cs typeface="Calibri" panose="020F0502020204030204" pitchFamily="34" charset="0"/>
              </a:rPr>
              <a:t>Preparation and Submission of PF &amp; ESI related correspondence</a:t>
            </a:r>
            <a:endParaRPr lang="en-IN" sz="1400" dirty="0">
              <a:latin typeface="Calibri" panose="020F0502020204030204" pitchFamily="34" charset="0"/>
              <a:cs typeface="Calibri" panose="020F0502020204030204" pitchFamily="34" charset="0"/>
            </a:endParaRPr>
          </a:p>
          <a:p>
            <a:pPr lvl="0" indent="-342900">
              <a:lnSpc>
                <a:spcPct val="150000"/>
              </a:lnSpc>
              <a:buFont typeface="Wingdings" pitchFamily="2" charset="2"/>
              <a:buChar char="v"/>
            </a:pPr>
            <a:r>
              <a:rPr lang="en-US" sz="1400" dirty="0">
                <a:latin typeface="Calibri" panose="020F0502020204030204" pitchFamily="34" charset="0"/>
                <a:cs typeface="Calibri" panose="020F0502020204030204" pitchFamily="34" charset="0"/>
              </a:rPr>
              <a:t>Remittance of PT and LWF as per periodicity</a:t>
            </a:r>
            <a:endParaRPr lang="en-IN" sz="1400" dirty="0">
              <a:latin typeface="Calibri" panose="020F0502020204030204" pitchFamily="34" charset="0"/>
              <a:cs typeface="Calibri" panose="020F0502020204030204" pitchFamily="34" charset="0"/>
            </a:endParaRPr>
          </a:p>
          <a:p>
            <a:pPr lvl="0" indent="-342900">
              <a:lnSpc>
                <a:spcPct val="150000"/>
              </a:lnSpc>
              <a:buFont typeface="Wingdings" pitchFamily="2" charset="2"/>
              <a:buChar char="v"/>
            </a:pPr>
            <a:r>
              <a:rPr lang="en-US" sz="1400" dirty="0">
                <a:latin typeface="Calibri" panose="020F0502020204030204" pitchFamily="34" charset="0"/>
                <a:cs typeface="Calibri" panose="020F0502020204030204" pitchFamily="34" charset="0"/>
              </a:rPr>
              <a:t>Legal consulting related to PF &amp; ESI matters / Information relating to legislative changes, if any</a:t>
            </a:r>
            <a:endParaRPr lang="en-US" sz="1400" dirty="0">
              <a:solidFill>
                <a:schemeClr val="tx2">
                  <a:lumMod val="50000"/>
                </a:schemeClr>
              </a:solidFill>
              <a:latin typeface="Calibri" panose="020F0502020204030204" pitchFamily="34" charset="0"/>
              <a:cs typeface="Calibri" panose="020F0502020204030204" pitchFamily="34" charset="0"/>
            </a:endParaRPr>
          </a:p>
        </p:txBody>
      </p:sp>
      <p:pic>
        <p:nvPicPr>
          <p:cNvPr id="4" name="Picture 3" descr="A picture containing text, suit, tie, clothing&#10;&#10;Description automatically generated">
            <a:extLst>
              <a:ext uri="{FF2B5EF4-FFF2-40B4-BE49-F238E27FC236}">
                <a16:creationId xmlns:a16="http://schemas.microsoft.com/office/drawing/2014/main" id="{D93FC5EE-2989-38DE-A65A-4F2A9073644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591938" y="2367131"/>
            <a:ext cx="2118477" cy="1607710"/>
          </a:xfrm>
          <a:prstGeom prst="rect">
            <a:avLst/>
          </a:prstGeom>
        </p:spPr>
      </p:pic>
      <p:sp>
        <p:nvSpPr>
          <p:cNvPr id="6" name="Rectangle 5">
            <a:extLst>
              <a:ext uri="{FF2B5EF4-FFF2-40B4-BE49-F238E27FC236}">
                <a16:creationId xmlns:a16="http://schemas.microsoft.com/office/drawing/2014/main" id="{9617328C-4621-B7B8-033C-2426142EC072}"/>
              </a:ext>
            </a:extLst>
          </p:cNvPr>
          <p:cNvSpPr/>
          <p:nvPr/>
        </p:nvSpPr>
        <p:spPr>
          <a:xfrm>
            <a:off x="2518350" y="5480093"/>
            <a:ext cx="4105009" cy="59169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500" b="1" dirty="0">
                <a:ln w="10541" cmpd="sng">
                  <a:solidFill>
                    <a:schemeClr val="accent1">
                      <a:shade val="88000"/>
                      <a:satMod val="110000"/>
                    </a:schemeClr>
                  </a:solidFill>
                  <a:prstDash val="solid"/>
                </a:ln>
                <a:solidFill>
                  <a:schemeClr val="accent2">
                    <a:lumMod val="75000"/>
                  </a:schemeClr>
                </a:solidFill>
              </a:rPr>
              <a:t>Easy, Accurate &amp; Affordable!</a:t>
            </a:r>
          </a:p>
        </p:txBody>
      </p:sp>
      <p:pic>
        <p:nvPicPr>
          <p:cNvPr id="9" name="Picture 8">
            <a:extLst>
              <a:ext uri="{FF2B5EF4-FFF2-40B4-BE49-F238E27FC236}">
                <a16:creationId xmlns:a16="http://schemas.microsoft.com/office/drawing/2014/main" id="{59C3B89A-1136-3194-8BE7-8ED606F72D1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7" name="Group 6">
            <a:extLst>
              <a:ext uri="{FF2B5EF4-FFF2-40B4-BE49-F238E27FC236}">
                <a16:creationId xmlns:a16="http://schemas.microsoft.com/office/drawing/2014/main" id="{04D0D6D3-E0B7-7628-4EB8-911859B126C2}"/>
              </a:ext>
            </a:extLst>
          </p:cNvPr>
          <p:cNvGrpSpPr/>
          <p:nvPr/>
        </p:nvGrpSpPr>
        <p:grpSpPr>
          <a:xfrm>
            <a:off x="9565" y="6382368"/>
            <a:ext cx="9141714" cy="501092"/>
            <a:chOff x="9565" y="6382368"/>
            <a:chExt cx="9141714" cy="501092"/>
          </a:xfrm>
        </p:grpSpPr>
        <p:sp>
          <p:nvSpPr>
            <p:cNvPr id="10" name="Rectangle 9">
              <a:extLst>
                <a:ext uri="{FF2B5EF4-FFF2-40B4-BE49-F238E27FC236}">
                  <a16:creationId xmlns:a16="http://schemas.microsoft.com/office/drawing/2014/main" id="{29FE0C0E-9219-0AEE-83AB-BB4436850A39}"/>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2" name="Rectangle 11">
              <a:extLst>
                <a:ext uri="{FF2B5EF4-FFF2-40B4-BE49-F238E27FC236}">
                  <a16:creationId xmlns:a16="http://schemas.microsoft.com/office/drawing/2014/main" id="{A04648FB-0F36-C5DC-0088-F7AB706EA5BA}"/>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4" name="Rectangle 13">
            <a:extLst>
              <a:ext uri="{FF2B5EF4-FFF2-40B4-BE49-F238E27FC236}">
                <a16:creationId xmlns:a16="http://schemas.microsoft.com/office/drawing/2014/main" id="{56D8B5CA-9EEF-8CBB-76F5-2C8F948ADFEC}"/>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2208997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extLst>
              <a:ext uri="{FF2B5EF4-FFF2-40B4-BE49-F238E27FC236}">
                <a16:creationId xmlns:a16="http://schemas.microsoft.com/office/drawing/2014/main" id="{5A285086-4C50-E3B3-E7D7-32B3496383AA}"/>
              </a:ext>
            </a:extLst>
          </p:cNvPr>
          <p:cNvSpPr txBox="1"/>
          <p:nvPr/>
        </p:nvSpPr>
        <p:spPr>
          <a:xfrm>
            <a:off x="2146636" y="769621"/>
            <a:ext cx="4848435" cy="477054"/>
          </a:xfrm>
          <a:prstGeom prst="rect">
            <a:avLst/>
          </a:prstGeom>
          <a:noFill/>
          <a:effectLst/>
        </p:spPr>
        <p:txBody>
          <a:bodyPr wrap="square" rtlCol="0">
            <a:spAutoFit/>
          </a:bodyPr>
          <a:lstStyle/>
          <a:p>
            <a:r>
              <a:rPr lang="en-IN" sz="2500" b="1" dirty="0">
                <a:solidFill>
                  <a:schemeClr val="accent2">
                    <a:lumMod val="75000"/>
                  </a:schemeClr>
                </a:solidFill>
              </a:rPr>
              <a:t>7. HR Shared Services - PAN INDIA</a:t>
            </a:r>
          </a:p>
        </p:txBody>
      </p:sp>
      <p:sp>
        <p:nvSpPr>
          <p:cNvPr id="8" name="TextBox 7">
            <a:extLst>
              <a:ext uri="{FF2B5EF4-FFF2-40B4-BE49-F238E27FC236}">
                <a16:creationId xmlns:a16="http://schemas.microsoft.com/office/drawing/2014/main" id="{43636343-4D8E-8643-6BA2-B3AB08C975A1}"/>
              </a:ext>
            </a:extLst>
          </p:cNvPr>
          <p:cNvSpPr txBox="1"/>
          <p:nvPr/>
        </p:nvSpPr>
        <p:spPr>
          <a:xfrm>
            <a:off x="348750" y="1336119"/>
            <a:ext cx="8444205" cy="4185761"/>
          </a:xfrm>
          <a:prstGeom prst="rect">
            <a:avLst/>
          </a:prstGeom>
          <a:noFill/>
        </p:spPr>
        <p:txBody>
          <a:bodyPr wrap="square">
            <a:spAutoFit/>
          </a:bodyPr>
          <a:lstStyle/>
          <a:p>
            <a:pPr algn="just"/>
            <a:r>
              <a:rPr lang="en-IN" sz="1400" dirty="0">
                <a:solidFill>
                  <a:schemeClr val="tx2">
                    <a:lumMod val="50000"/>
                  </a:schemeClr>
                </a:solidFill>
                <a:latin typeface="Calibri" panose="020F0502020204030204" pitchFamily="34" charset="0"/>
                <a:cs typeface="Calibri" panose="020F0502020204030204" pitchFamily="34" charset="0"/>
              </a:rPr>
              <a:t>The </a:t>
            </a:r>
            <a:r>
              <a:rPr lang="en-IN" sz="1400" b="1" dirty="0">
                <a:latin typeface="Calibri" panose="020F0502020204030204" pitchFamily="34" charset="0"/>
                <a:cs typeface="Calibri" panose="020F0502020204030204" pitchFamily="34" charset="0"/>
              </a:rPr>
              <a:t>HR Shared Services model</a:t>
            </a:r>
            <a:r>
              <a:rPr lang="en-IN" sz="1400" dirty="0">
                <a:latin typeface="Calibri" panose="020F0502020204030204" pitchFamily="34" charset="0"/>
                <a:cs typeface="Calibri" panose="020F0502020204030204" pitchFamily="34" charset="0"/>
              </a:rPr>
              <a:t> would be more convenient and suitable for growing companies in </a:t>
            </a:r>
            <a:r>
              <a:rPr lang="en-IN" sz="1400" b="1" dirty="0">
                <a:latin typeface="Calibri" panose="020F0502020204030204" pitchFamily="34" charset="0"/>
                <a:cs typeface="Calibri" panose="020F0502020204030204" pitchFamily="34" charset="0"/>
              </a:rPr>
              <a:t>“Small, Medium Enterprises”</a:t>
            </a:r>
            <a:r>
              <a:rPr lang="en-IN" sz="1400" dirty="0">
                <a:latin typeface="Calibri" panose="020F0502020204030204" pitchFamily="34" charset="0"/>
                <a:cs typeface="Calibri" panose="020F0502020204030204" pitchFamily="34" charset="0"/>
              </a:rPr>
              <a:t> Sectors, as it supports them to implement and strengthen the HR process, effectively. Since the variety of activities will be covered in Shared Services, this eliminates the need to hire multiple people for the same task, hence, it reduces the total cost of the company.  Also, Companies can get benefit from the expertise of </a:t>
            </a:r>
            <a:r>
              <a:rPr lang="en-IN" sz="1400" b="1" dirty="0">
                <a:latin typeface="Calibri" panose="020F0502020204030204" pitchFamily="34" charset="0"/>
                <a:cs typeface="Calibri" panose="020F0502020204030204" pitchFamily="34" charset="0"/>
              </a:rPr>
              <a:t>“Team VEERAYEE HR”</a:t>
            </a:r>
            <a:r>
              <a:rPr lang="en-IN" sz="1400" dirty="0">
                <a:latin typeface="Calibri" panose="020F0502020204030204" pitchFamily="34" charset="0"/>
                <a:cs typeface="Calibri" panose="020F0502020204030204" pitchFamily="34" charset="0"/>
              </a:rPr>
              <a:t> who are experts in this domain.</a:t>
            </a:r>
          </a:p>
          <a:p>
            <a:pPr algn="just"/>
            <a:endParaRPr lang="en-IN" sz="1400" dirty="0">
              <a:solidFill>
                <a:schemeClr val="tx2">
                  <a:lumMod val="50000"/>
                </a:schemeClr>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v"/>
            </a:pPr>
            <a:r>
              <a:rPr lang="en-IN" sz="1300" dirty="0">
                <a:solidFill>
                  <a:schemeClr val="tx2">
                    <a:lumMod val="50000"/>
                  </a:schemeClr>
                </a:solidFill>
                <a:latin typeface="Calibri" panose="020F0502020204030204" pitchFamily="34" charset="0"/>
                <a:cs typeface="Calibri" panose="020F0502020204030204" pitchFamily="34" charset="0"/>
              </a:rPr>
              <a:t>Dedicated shared SPOC (Single Point of Contact) shall be assigned (offsite) to ensure service delivery and quality.</a:t>
            </a:r>
          </a:p>
          <a:p>
            <a:pPr marL="285750" indent="-285750" algn="just">
              <a:buFont typeface="Wingdings" panose="05000000000000000000" pitchFamily="2" charset="2"/>
              <a:buChar char="v"/>
            </a:pPr>
            <a:r>
              <a:rPr lang="en-IN" sz="1300" dirty="0">
                <a:solidFill>
                  <a:schemeClr val="tx2">
                    <a:lumMod val="50000"/>
                  </a:schemeClr>
                </a:solidFill>
                <a:latin typeface="Calibri" panose="020F0502020204030204" pitchFamily="34" charset="0"/>
                <a:cs typeface="Calibri" panose="020F0502020204030204" pitchFamily="34" charset="0"/>
              </a:rPr>
              <a:t>Support shall be extended in the fixation of Employees’ Salary Structure as per the statutory requirements and ensure minimum wages.</a:t>
            </a:r>
          </a:p>
          <a:p>
            <a:pPr marL="285750" indent="-285750" algn="just">
              <a:buFont typeface="Wingdings" panose="05000000000000000000" pitchFamily="2" charset="2"/>
              <a:buChar char="v"/>
            </a:pPr>
            <a:r>
              <a:rPr lang="en-IN" sz="1300" dirty="0">
                <a:solidFill>
                  <a:schemeClr val="tx2">
                    <a:lumMod val="50000"/>
                  </a:schemeClr>
                </a:solidFill>
                <a:latin typeface="Calibri" panose="020F0502020204030204" pitchFamily="34" charset="0"/>
                <a:cs typeface="Calibri" panose="020F0502020204030204" pitchFamily="34" charset="0"/>
              </a:rPr>
              <a:t>The process of issuance of offer letters and appointment letters for all the selected candidates shall be taken care. </a:t>
            </a:r>
          </a:p>
          <a:p>
            <a:pPr marL="285750" indent="-285750" algn="just">
              <a:buFont typeface="Wingdings" panose="05000000000000000000" pitchFamily="2" charset="2"/>
              <a:buChar char="v"/>
            </a:pPr>
            <a:r>
              <a:rPr lang="en-IN" sz="1300" dirty="0">
                <a:solidFill>
                  <a:schemeClr val="tx2">
                    <a:lumMod val="50000"/>
                  </a:schemeClr>
                </a:solidFill>
                <a:latin typeface="Calibri" panose="020F0502020204030204" pitchFamily="34" charset="0"/>
                <a:cs typeface="Calibri" panose="020F0502020204030204" pitchFamily="34" charset="0"/>
              </a:rPr>
              <a:t>The joining formalities of new recruits shall be taken care of and shall be advised for issuance of Employee’s ID card.</a:t>
            </a:r>
          </a:p>
          <a:p>
            <a:pPr marL="285750" indent="-285750" algn="just">
              <a:buFont typeface="Wingdings" panose="05000000000000000000" pitchFamily="2" charset="2"/>
              <a:buChar char="v"/>
            </a:pPr>
            <a:r>
              <a:rPr lang="en-IN" sz="1300" dirty="0">
                <a:solidFill>
                  <a:schemeClr val="tx2">
                    <a:lumMod val="50000"/>
                  </a:schemeClr>
                </a:solidFill>
                <a:latin typeface="Calibri" panose="020F0502020204030204" pitchFamily="34" charset="0"/>
                <a:cs typeface="Calibri" panose="020F0502020204030204" pitchFamily="34" charset="0"/>
              </a:rPr>
              <a:t>Ensure to collect the Income tax deceleration form from new joins.</a:t>
            </a:r>
          </a:p>
          <a:p>
            <a:pPr marL="285750" indent="-285750" algn="just">
              <a:buFont typeface="Wingdings" panose="05000000000000000000" pitchFamily="2" charset="2"/>
              <a:buChar char="v"/>
            </a:pPr>
            <a:r>
              <a:rPr lang="en-IN" sz="1300" dirty="0">
                <a:solidFill>
                  <a:schemeClr val="tx2">
                    <a:lumMod val="50000"/>
                  </a:schemeClr>
                </a:solidFill>
                <a:latin typeface="Calibri" panose="020F0502020204030204" pitchFamily="34" charset="0"/>
                <a:cs typeface="Calibri" panose="020F0502020204030204" pitchFamily="34" charset="0"/>
              </a:rPr>
              <a:t>Various nomination forms shall be collected from new joiners as per the requirement (EPF/ESI/Gratuity Act / Payment of Wages Rules).</a:t>
            </a:r>
          </a:p>
          <a:p>
            <a:pPr marL="285750" indent="-285750" algn="just">
              <a:buFont typeface="Wingdings" panose="05000000000000000000" pitchFamily="2" charset="2"/>
              <a:buChar char="v"/>
            </a:pPr>
            <a:r>
              <a:rPr lang="en-IN" sz="1300" dirty="0">
                <a:solidFill>
                  <a:schemeClr val="tx2">
                    <a:lumMod val="50000"/>
                  </a:schemeClr>
                </a:solidFill>
                <a:latin typeface="Calibri" panose="020F0502020204030204" pitchFamily="34" charset="0"/>
                <a:cs typeface="Calibri" panose="020F0502020204030204" pitchFamily="34" charset="0"/>
              </a:rPr>
              <a:t>Employees’ personal files shall be maintained with a proper checklist and will be kept on client premises.</a:t>
            </a:r>
          </a:p>
          <a:p>
            <a:pPr marL="285750" indent="-285750" algn="just">
              <a:buFont typeface="Wingdings" panose="05000000000000000000" pitchFamily="2" charset="2"/>
              <a:buChar char="v"/>
            </a:pPr>
            <a:r>
              <a:rPr lang="en-IN" sz="1300" dirty="0">
                <a:latin typeface="Calibri" panose="020F0502020204030204" pitchFamily="34" charset="0"/>
                <a:cs typeface="Calibri" panose="020F0502020204030204" pitchFamily="34" charset="0"/>
              </a:rPr>
              <a:t>ESI - IP number and EPF - UAN number will be created/mapped for all the new joins as per the applicability.</a:t>
            </a:r>
          </a:p>
          <a:p>
            <a:pPr marL="285750" lvl="0" indent="-285750" algn="just">
              <a:buSzPts val="1000"/>
              <a:buFont typeface="Wingdings" panose="05000000000000000000" pitchFamily="2" charset="2"/>
              <a:buChar char="v"/>
              <a:tabLst>
                <a:tab pos="457200" algn="l"/>
              </a:tabLst>
            </a:pPr>
            <a:r>
              <a:rPr lang="en-US" sz="1300" dirty="0">
                <a:latin typeface="Calibri" panose="020F0502020204030204" pitchFamily="34" charset="0"/>
                <a:cs typeface="Calibri" panose="020F0502020204030204" pitchFamily="34" charset="0"/>
              </a:rPr>
              <a:t>Support in Updation of employee KYC details in EPF/ESI</a:t>
            </a:r>
            <a:endParaRPr lang="en-IN" sz="1300" dirty="0">
              <a:latin typeface="Calibri" panose="020F0502020204030204" pitchFamily="34" charset="0"/>
              <a:cs typeface="Calibri" panose="020F0502020204030204" pitchFamily="34" charset="0"/>
            </a:endParaRPr>
          </a:p>
          <a:p>
            <a:pPr marL="285750" lvl="0" indent="-285750" algn="just">
              <a:buSzPts val="1000"/>
              <a:buFont typeface="Wingdings" panose="05000000000000000000" pitchFamily="2" charset="2"/>
              <a:buChar char="v"/>
              <a:tabLst>
                <a:tab pos="457200" algn="l"/>
              </a:tabLst>
            </a:pPr>
            <a:r>
              <a:rPr lang="en-IN" sz="1300" dirty="0">
                <a:latin typeface="Calibri" panose="020F0502020204030204" pitchFamily="34" charset="0"/>
                <a:cs typeface="Calibri" panose="020F0502020204030204" pitchFamily="34" charset="0"/>
              </a:rPr>
              <a:t>Probation period confirmation - Employees' probation confirmation letter will be issued after taking confirmation from the Management. </a:t>
            </a:r>
          </a:p>
          <a:p>
            <a:pPr marL="285750" lvl="0" indent="-285750" algn="just">
              <a:buSzPts val="1000"/>
              <a:buFont typeface="Wingdings" panose="05000000000000000000" pitchFamily="2" charset="2"/>
              <a:buChar char="v"/>
              <a:tabLst>
                <a:tab pos="457200" algn="l"/>
              </a:tabLst>
            </a:pPr>
            <a:r>
              <a:rPr lang="en-IN" sz="1300" dirty="0">
                <a:latin typeface="Calibri" panose="020F0502020204030204" pitchFamily="34" charset="0"/>
                <a:cs typeface="Calibri" panose="020F0502020204030204" pitchFamily="34" charset="0"/>
              </a:rPr>
              <a:t>Employee salary will be processed after taking the attendance sheet from the client SPOC (Single Point of Contact). </a:t>
            </a:r>
          </a:p>
        </p:txBody>
      </p:sp>
      <p:pic>
        <p:nvPicPr>
          <p:cNvPr id="4" name="Picture 3">
            <a:extLst>
              <a:ext uri="{FF2B5EF4-FFF2-40B4-BE49-F238E27FC236}">
                <a16:creationId xmlns:a16="http://schemas.microsoft.com/office/drawing/2014/main" id="{18529CBA-9C47-705D-D0DD-78C2DA52D12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6" name="Group 5">
            <a:extLst>
              <a:ext uri="{FF2B5EF4-FFF2-40B4-BE49-F238E27FC236}">
                <a16:creationId xmlns:a16="http://schemas.microsoft.com/office/drawing/2014/main" id="{7D762056-14C4-0524-7A90-B0A4859E101A}"/>
              </a:ext>
            </a:extLst>
          </p:cNvPr>
          <p:cNvGrpSpPr/>
          <p:nvPr/>
        </p:nvGrpSpPr>
        <p:grpSpPr>
          <a:xfrm>
            <a:off x="9565" y="6382368"/>
            <a:ext cx="9141714" cy="501092"/>
            <a:chOff x="9565" y="6382368"/>
            <a:chExt cx="9141714" cy="501092"/>
          </a:xfrm>
        </p:grpSpPr>
        <p:sp>
          <p:nvSpPr>
            <p:cNvPr id="7" name="Rectangle 6">
              <a:extLst>
                <a:ext uri="{FF2B5EF4-FFF2-40B4-BE49-F238E27FC236}">
                  <a16:creationId xmlns:a16="http://schemas.microsoft.com/office/drawing/2014/main" id="{B5EE4556-E7FA-C020-44A0-290FAC281E2C}"/>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9" name="Rectangle 8">
              <a:extLst>
                <a:ext uri="{FF2B5EF4-FFF2-40B4-BE49-F238E27FC236}">
                  <a16:creationId xmlns:a16="http://schemas.microsoft.com/office/drawing/2014/main" id="{9FF9685D-B449-2A0A-31D7-DC415A0E9501}"/>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0" name="Rectangle 9">
            <a:extLst>
              <a:ext uri="{FF2B5EF4-FFF2-40B4-BE49-F238E27FC236}">
                <a16:creationId xmlns:a16="http://schemas.microsoft.com/office/drawing/2014/main" id="{EE9B4812-F225-3738-88CE-EB87C1731BEC}"/>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1580705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extLst>
              <a:ext uri="{FF2B5EF4-FFF2-40B4-BE49-F238E27FC236}">
                <a16:creationId xmlns:a16="http://schemas.microsoft.com/office/drawing/2014/main" id="{5A285086-4C50-E3B3-E7D7-32B3496383AA}"/>
              </a:ext>
            </a:extLst>
          </p:cNvPr>
          <p:cNvSpPr txBox="1"/>
          <p:nvPr/>
        </p:nvSpPr>
        <p:spPr>
          <a:xfrm>
            <a:off x="2401786" y="774807"/>
            <a:ext cx="4338140" cy="477054"/>
          </a:xfrm>
          <a:prstGeom prst="rect">
            <a:avLst/>
          </a:prstGeom>
          <a:noFill/>
          <a:effectLst/>
        </p:spPr>
        <p:txBody>
          <a:bodyPr wrap="square" rtlCol="0">
            <a:spAutoFit/>
          </a:bodyPr>
          <a:lstStyle/>
          <a:p>
            <a:r>
              <a:rPr lang="en-IN" sz="2500" b="1" dirty="0">
                <a:solidFill>
                  <a:schemeClr val="accent2">
                    <a:lumMod val="75000"/>
                  </a:schemeClr>
                </a:solidFill>
              </a:rPr>
              <a:t>HR Shared Services - PAN INDIA</a:t>
            </a:r>
          </a:p>
        </p:txBody>
      </p:sp>
      <p:sp>
        <p:nvSpPr>
          <p:cNvPr id="3" name="TextBox 2">
            <a:extLst>
              <a:ext uri="{FF2B5EF4-FFF2-40B4-BE49-F238E27FC236}">
                <a16:creationId xmlns:a16="http://schemas.microsoft.com/office/drawing/2014/main" id="{6C885538-FF88-7895-70D4-432A87D68442}"/>
              </a:ext>
            </a:extLst>
          </p:cNvPr>
          <p:cNvSpPr txBox="1"/>
          <p:nvPr/>
        </p:nvSpPr>
        <p:spPr>
          <a:xfrm>
            <a:off x="325027" y="1323143"/>
            <a:ext cx="8380434" cy="3093154"/>
          </a:xfrm>
          <a:prstGeom prst="rect">
            <a:avLst/>
          </a:prstGeom>
          <a:noFill/>
        </p:spPr>
        <p:txBody>
          <a:bodyPr wrap="square">
            <a:spAutoFit/>
          </a:bodyPr>
          <a:lstStyle/>
          <a:p>
            <a:pPr marL="285750" indent="-285750" algn="just">
              <a:buSzPts val="1000"/>
              <a:buFont typeface="Wingdings" panose="05000000000000000000" pitchFamily="2" charset="2"/>
              <a:buChar char="v"/>
              <a:tabLst>
                <a:tab pos="457200" algn="l"/>
              </a:tabLst>
            </a:pPr>
            <a:r>
              <a:rPr lang="en-IN" sz="1300" dirty="0">
                <a:latin typeface="Calibri" panose="020F0502020204030204" pitchFamily="34" charset="0"/>
                <a:cs typeface="Calibri" panose="020F0502020204030204" pitchFamily="34" charset="0"/>
              </a:rPr>
              <a:t>Leave summary / Emailing of Income Tax Projections to employees.</a:t>
            </a:r>
          </a:p>
          <a:p>
            <a:pPr marL="285750" indent="-285750" algn="just">
              <a:buSzPts val="1000"/>
              <a:buFont typeface="Wingdings" panose="05000000000000000000" pitchFamily="2" charset="2"/>
              <a:buChar char="v"/>
              <a:tabLst>
                <a:tab pos="457200" algn="l"/>
              </a:tabLst>
            </a:pPr>
            <a:r>
              <a:rPr lang="en-IN" sz="1300" dirty="0">
                <a:latin typeface="Calibri" panose="020F0502020204030204" pitchFamily="34" charset="0"/>
                <a:cs typeface="Calibri" panose="020F0502020204030204" pitchFamily="34" charset="0"/>
              </a:rPr>
              <a:t>Bank Statement generation / Bank transfer format text File / CSV format / Statement in Excel / Customisation of multiple bank formats</a:t>
            </a:r>
          </a:p>
          <a:p>
            <a:pPr marL="285750" lvl="0" indent="-285750" algn="just">
              <a:buSzPts val="1000"/>
              <a:buFont typeface="Wingdings" panose="05000000000000000000" pitchFamily="2" charset="2"/>
              <a:buChar char="v"/>
              <a:tabLst>
                <a:tab pos="457200" algn="l"/>
              </a:tabLst>
            </a:pPr>
            <a:r>
              <a:rPr lang="en-IN" sz="1300" dirty="0">
                <a:latin typeface="Calibri" panose="020F0502020204030204" pitchFamily="34" charset="0"/>
                <a:cs typeface="Calibri" panose="020F0502020204030204" pitchFamily="34" charset="0"/>
              </a:rPr>
              <a:t>Employee salary slips will be generated and forwarded to respective employees, either through official mail id or personal mail id as per management confirmation.</a:t>
            </a:r>
          </a:p>
          <a:p>
            <a:pPr marL="285750" lvl="0" indent="-285750" algn="just">
              <a:buSzPts val="1000"/>
              <a:buFont typeface="Wingdings" panose="05000000000000000000" pitchFamily="2" charset="2"/>
              <a:buChar char="v"/>
              <a:tabLst>
                <a:tab pos="457200" algn="l"/>
              </a:tabLst>
            </a:pPr>
            <a:r>
              <a:rPr lang="en-IN" sz="1300" dirty="0">
                <a:latin typeface="Calibri" panose="020F0502020204030204" pitchFamily="34" charset="0"/>
                <a:cs typeface="Calibri" panose="020F0502020204030204" pitchFamily="34" charset="0"/>
              </a:rPr>
              <a:t>EPF and ESI challan will be generated after taking confirmation from the accounts team. </a:t>
            </a:r>
          </a:p>
          <a:p>
            <a:pPr marL="285750" lvl="0" indent="-285750" algn="just">
              <a:buSzPts val="1000"/>
              <a:buFont typeface="Wingdings" panose="05000000000000000000" pitchFamily="2" charset="2"/>
              <a:buChar char="v"/>
              <a:tabLst>
                <a:tab pos="457200" algn="l"/>
              </a:tabLst>
            </a:pPr>
            <a:r>
              <a:rPr lang="en-IN" sz="1300" dirty="0">
                <a:latin typeface="Calibri" panose="020F0502020204030204" pitchFamily="34" charset="0"/>
                <a:cs typeface="Calibri" panose="020F0502020204030204" pitchFamily="34" charset="0"/>
              </a:rPr>
              <a:t>Disciplinary process shall be taken care of for Absconding cases – Issuance of 1</a:t>
            </a:r>
            <a:r>
              <a:rPr lang="en-IN" sz="1300" baseline="30000" dirty="0">
                <a:latin typeface="Calibri" panose="020F0502020204030204" pitchFamily="34" charset="0"/>
                <a:cs typeface="Calibri" panose="020F0502020204030204" pitchFamily="34" charset="0"/>
              </a:rPr>
              <a:t>st</a:t>
            </a:r>
            <a:r>
              <a:rPr lang="en-IN" sz="1300" dirty="0">
                <a:latin typeface="Calibri" panose="020F0502020204030204" pitchFamily="34" charset="0"/>
                <a:cs typeface="Calibri" panose="020F0502020204030204" pitchFamily="34" charset="0"/>
              </a:rPr>
              <a:t> Notice, 2</a:t>
            </a:r>
            <a:r>
              <a:rPr lang="en-IN" sz="1300" baseline="30000" dirty="0">
                <a:latin typeface="Calibri" panose="020F0502020204030204" pitchFamily="34" charset="0"/>
                <a:cs typeface="Calibri" panose="020F0502020204030204" pitchFamily="34" charset="0"/>
              </a:rPr>
              <a:t>nd</a:t>
            </a:r>
            <a:r>
              <a:rPr lang="en-IN" sz="1300" dirty="0">
                <a:latin typeface="Calibri" panose="020F0502020204030204" pitchFamily="34" charset="0"/>
                <a:cs typeface="Calibri" panose="020F0502020204030204" pitchFamily="34" charset="0"/>
              </a:rPr>
              <a:t> Notice, and Termination letter as per the suitability. </a:t>
            </a:r>
          </a:p>
          <a:p>
            <a:pPr marL="285750" lvl="0" indent="-285750" algn="just">
              <a:buSzPts val="1000"/>
              <a:buFont typeface="Wingdings" panose="05000000000000000000" pitchFamily="2" charset="2"/>
              <a:buChar char="v"/>
              <a:tabLst>
                <a:tab pos="457200" algn="l"/>
              </a:tabLst>
            </a:pPr>
            <a:r>
              <a:rPr lang="en-IN" sz="1300" dirty="0">
                <a:latin typeface="Calibri" panose="020F0502020204030204" pitchFamily="34" charset="0"/>
                <a:cs typeface="Calibri" panose="020F0502020204030204" pitchFamily="34" charset="0"/>
              </a:rPr>
              <a:t>Coordination of collecting “No Dues Certificate” for Exiting employees from client SPOC.</a:t>
            </a:r>
          </a:p>
          <a:p>
            <a:pPr marL="285750" indent="-285750" algn="just">
              <a:buFont typeface="Wingdings" panose="05000000000000000000" pitchFamily="2" charset="2"/>
              <a:buChar char="v"/>
            </a:pPr>
            <a:r>
              <a:rPr lang="en-IN" sz="1300" dirty="0">
                <a:latin typeface="Calibri" panose="020F0502020204030204" pitchFamily="34" charset="0"/>
                <a:cs typeface="Calibri" panose="020F0502020204030204" pitchFamily="34" charset="0"/>
              </a:rPr>
              <a:t>Resigned employees’ Full &amp; Final settlement will be processed, on receipt of “No Dues Certificate”.</a:t>
            </a:r>
          </a:p>
          <a:p>
            <a:pPr marL="285750" lvl="0" indent="-285750" algn="just">
              <a:buSzPts val="1000"/>
              <a:buFont typeface="Wingdings" panose="05000000000000000000" pitchFamily="2" charset="2"/>
              <a:buChar char="v"/>
              <a:tabLst>
                <a:tab pos="457200" algn="l"/>
              </a:tabLst>
            </a:pPr>
            <a:r>
              <a:rPr lang="en-IN" sz="1300" dirty="0">
                <a:latin typeface="Calibri" panose="020F0502020204030204" pitchFamily="34" charset="0"/>
                <a:cs typeface="Calibri" panose="020F0502020204030204" pitchFamily="34" charset="0"/>
              </a:rPr>
              <a:t>Issuance of Relieving letter / Experience Letter template shall be shared as per the management confirmation.</a:t>
            </a:r>
          </a:p>
          <a:p>
            <a:pPr marL="285750" lvl="0" indent="-285750" algn="just">
              <a:buSzPts val="1000"/>
              <a:buFont typeface="Wingdings" panose="05000000000000000000" pitchFamily="2" charset="2"/>
              <a:buChar char="v"/>
              <a:tabLst>
                <a:tab pos="457200" algn="l"/>
              </a:tabLst>
            </a:pPr>
            <a:r>
              <a:rPr lang="en-US" sz="1300" dirty="0">
                <a:latin typeface="Calibri" panose="020F0502020204030204" pitchFamily="34" charset="0"/>
                <a:cs typeface="Calibri" panose="020F0502020204030204" pitchFamily="34" charset="0"/>
              </a:rPr>
              <a:t>Support in Transfer of employee PF account / Withdrawal of PF amount if any,</a:t>
            </a:r>
            <a:endParaRPr lang="en-IN" sz="1300" dirty="0">
              <a:latin typeface="Calibri" panose="020F0502020204030204" pitchFamily="34" charset="0"/>
              <a:cs typeface="Calibri" panose="020F0502020204030204" pitchFamily="34" charset="0"/>
            </a:endParaRPr>
          </a:p>
          <a:p>
            <a:pPr marL="285750" lvl="0" indent="-285750" algn="just">
              <a:buSzPts val="1000"/>
              <a:buFont typeface="Wingdings" panose="05000000000000000000" pitchFamily="2" charset="2"/>
              <a:buChar char="v"/>
              <a:tabLst>
                <a:tab pos="457200" algn="l"/>
              </a:tabLst>
            </a:pPr>
            <a:r>
              <a:rPr lang="en-US" sz="1300" dirty="0">
                <a:latin typeface="Calibri" panose="020F0502020204030204" pitchFamily="34" charset="0"/>
                <a:cs typeface="Calibri" panose="020F0502020204030204" pitchFamily="34" charset="0"/>
              </a:rPr>
              <a:t>Assisting the Client in the handling of PF &amp; ESI inspections / Liaison with the PF &amp; ESI department.</a:t>
            </a:r>
            <a:endParaRPr lang="en-IN" sz="13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v"/>
            </a:pPr>
            <a:r>
              <a:rPr lang="en-US" sz="1300" dirty="0">
                <a:latin typeface="Calibri" panose="020F0502020204030204" pitchFamily="34" charset="0"/>
                <a:cs typeface="Calibri" panose="020F0502020204030204" pitchFamily="34" charset="0"/>
              </a:rPr>
              <a:t>Assisting in the preparation and submission of PF &amp; ESI-related correspondence.</a:t>
            </a:r>
            <a:endParaRPr lang="en-IN" sz="13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v"/>
            </a:pPr>
            <a:endParaRPr lang="en-US" sz="1300" dirty="0">
              <a:solidFill>
                <a:schemeClr val="tx2">
                  <a:lumMod val="50000"/>
                </a:schemeClr>
              </a:solidFill>
              <a:latin typeface="Calibri" panose="020F0502020204030204" pitchFamily="34" charset="0"/>
              <a:cs typeface="Calibri" panose="020F0502020204030204" pitchFamily="34" charset="0"/>
            </a:endParaRPr>
          </a:p>
        </p:txBody>
      </p:sp>
      <p:pic>
        <p:nvPicPr>
          <p:cNvPr id="4" name="Picture 3" descr="A group of people standing in front of a word&#10;&#10;Description automatically generated with low confidence">
            <a:extLst>
              <a:ext uri="{FF2B5EF4-FFF2-40B4-BE49-F238E27FC236}">
                <a16:creationId xmlns:a16="http://schemas.microsoft.com/office/drawing/2014/main" id="{BA9817F6-5C6F-6358-A3C4-4337E77313E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43777" y="4522581"/>
            <a:ext cx="3300337" cy="1390905"/>
          </a:xfrm>
          <a:prstGeom prst="rect">
            <a:avLst/>
          </a:prstGeom>
        </p:spPr>
      </p:pic>
      <p:pic>
        <p:nvPicPr>
          <p:cNvPr id="8" name="Picture 7">
            <a:extLst>
              <a:ext uri="{FF2B5EF4-FFF2-40B4-BE49-F238E27FC236}">
                <a16:creationId xmlns:a16="http://schemas.microsoft.com/office/drawing/2014/main" id="{A7F9F2F1-D57B-D530-7CE7-0FA1BF3678E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7" name="Group 6">
            <a:extLst>
              <a:ext uri="{FF2B5EF4-FFF2-40B4-BE49-F238E27FC236}">
                <a16:creationId xmlns:a16="http://schemas.microsoft.com/office/drawing/2014/main" id="{B02DBADA-778A-75BC-F6A3-82A2723FF498}"/>
              </a:ext>
            </a:extLst>
          </p:cNvPr>
          <p:cNvGrpSpPr/>
          <p:nvPr/>
        </p:nvGrpSpPr>
        <p:grpSpPr>
          <a:xfrm>
            <a:off x="9565" y="6382368"/>
            <a:ext cx="9141714" cy="501092"/>
            <a:chOff x="9565" y="6382368"/>
            <a:chExt cx="9141714" cy="501092"/>
          </a:xfrm>
        </p:grpSpPr>
        <p:sp>
          <p:nvSpPr>
            <p:cNvPr id="9" name="Rectangle 8">
              <a:extLst>
                <a:ext uri="{FF2B5EF4-FFF2-40B4-BE49-F238E27FC236}">
                  <a16:creationId xmlns:a16="http://schemas.microsoft.com/office/drawing/2014/main" id="{AB9BE52A-1C07-3507-A08B-DD9307C9AC68}"/>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0" name="Rectangle 9">
              <a:extLst>
                <a:ext uri="{FF2B5EF4-FFF2-40B4-BE49-F238E27FC236}">
                  <a16:creationId xmlns:a16="http://schemas.microsoft.com/office/drawing/2014/main" id="{E777EE08-BFC1-2BBF-3D9F-CC24B8C82D77}"/>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2" name="Rectangle 11">
            <a:extLst>
              <a:ext uri="{FF2B5EF4-FFF2-40B4-BE49-F238E27FC236}">
                <a16:creationId xmlns:a16="http://schemas.microsoft.com/office/drawing/2014/main" id="{A70552AE-D87E-C470-C44D-1CF0A9029EE3}"/>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1740958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extLst>
              <a:ext uri="{FF2B5EF4-FFF2-40B4-BE49-F238E27FC236}">
                <a16:creationId xmlns:a16="http://schemas.microsoft.com/office/drawing/2014/main" id="{5A285086-4C50-E3B3-E7D7-32B3496383AA}"/>
              </a:ext>
            </a:extLst>
          </p:cNvPr>
          <p:cNvSpPr txBox="1"/>
          <p:nvPr/>
        </p:nvSpPr>
        <p:spPr>
          <a:xfrm>
            <a:off x="2059047" y="743939"/>
            <a:ext cx="5023618" cy="477054"/>
          </a:xfrm>
          <a:prstGeom prst="rect">
            <a:avLst/>
          </a:prstGeom>
          <a:noFill/>
          <a:effectLst/>
        </p:spPr>
        <p:txBody>
          <a:bodyPr wrap="square" rtlCol="0">
            <a:spAutoFit/>
          </a:bodyPr>
          <a:lstStyle/>
          <a:p>
            <a:r>
              <a:rPr lang="en-IN" sz="2500" b="1" dirty="0">
                <a:solidFill>
                  <a:schemeClr val="accent2">
                    <a:lumMod val="75000"/>
                  </a:schemeClr>
                </a:solidFill>
              </a:rPr>
              <a:t>8. Flexi Staffing Services - PAN INDIA</a:t>
            </a:r>
          </a:p>
        </p:txBody>
      </p:sp>
      <p:sp>
        <p:nvSpPr>
          <p:cNvPr id="3" name="TextBox 2">
            <a:extLst>
              <a:ext uri="{FF2B5EF4-FFF2-40B4-BE49-F238E27FC236}">
                <a16:creationId xmlns:a16="http://schemas.microsoft.com/office/drawing/2014/main" id="{48AA054F-9E77-F0A9-B47C-F161C1D71793}"/>
              </a:ext>
            </a:extLst>
          </p:cNvPr>
          <p:cNvSpPr txBox="1"/>
          <p:nvPr/>
        </p:nvSpPr>
        <p:spPr>
          <a:xfrm>
            <a:off x="330092" y="1378983"/>
            <a:ext cx="8481528" cy="3754874"/>
          </a:xfrm>
          <a:prstGeom prst="rect">
            <a:avLst/>
          </a:prstGeom>
          <a:noFill/>
        </p:spPr>
        <p:txBody>
          <a:bodyPr wrap="square">
            <a:spAutoFit/>
          </a:bodyPr>
          <a:lstStyle/>
          <a:p>
            <a:pPr algn="just"/>
            <a:r>
              <a:rPr lang="en-US" sz="1400" dirty="0">
                <a:latin typeface="Calibri" panose="020F0502020204030204" pitchFamily="34" charset="0"/>
                <a:cs typeface="Calibri" panose="020F0502020204030204" pitchFamily="34" charset="0"/>
              </a:rPr>
              <a:t>The short &amp; to long-term human resource needs of an Organization are driven by factors, such as project life cycles, expansion &amp; diversification of activities, seasonal fluctuations, etc. Companies are also now increasingly sensitive and conscious about optimizing the quality, quantity &amp; cost of their workforce to have a distinct edge and stay afloat in today’s highly competitive business environment. </a:t>
            </a:r>
          </a:p>
          <a:p>
            <a:pPr algn="just"/>
            <a:endParaRPr lang="en-US" sz="1400" b="1" dirty="0">
              <a:latin typeface="Calibri" panose="020F0502020204030204" pitchFamily="34" charset="0"/>
              <a:cs typeface="Calibri" panose="020F0502020204030204" pitchFamily="34" charset="0"/>
            </a:endParaRPr>
          </a:p>
          <a:p>
            <a:pPr algn="just"/>
            <a:r>
              <a:rPr lang="en-US" sz="1400" b="1" dirty="0">
                <a:latin typeface="Calibri" panose="020F0502020204030204" pitchFamily="34" charset="0"/>
                <a:cs typeface="Calibri" panose="020F0502020204030204" pitchFamily="34" charset="0"/>
              </a:rPr>
              <a:t>Flexi Staffing Services of VEERAYEE HR</a:t>
            </a:r>
            <a:r>
              <a:rPr lang="en-US" sz="1400" dirty="0">
                <a:latin typeface="Calibri" panose="020F0502020204030204" pitchFamily="34" charset="0"/>
                <a:cs typeface="Calibri" panose="020F0502020204030204" pitchFamily="34" charset="0"/>
              </a:rPr>
              <a:t> offers its Clients access to its pool of skilled, semi-skilled, and unskilled workforce with an option to quickly scale up or scale down such resources to match their unique outsourcing needs.</a:t>
            </a:r>
          </a:p>
          <a:p>
            <a:pPr algn="just"/>
            <a:r>
              <a:rPr lang="en-US" sz="1400" dirty="0">
                <a:latin typeface="Calibri" panose="020F0502020204030204" pitchFamily="34" charset="0"/>
                <a:cs typeface="Calibri" panose="020F0502020204030204" pitchFamily="34" charset="0"/>
              </a:rPr>
              <a:t> </a:t>
            </a:r>
          </a:p>
          <a:p>
            <a:pPr algn="just"/>
            <a:r>
              <a:rPr lang="en-US" sz="1400" b="1" dirty="0">
                <a:latin typeface="Calibri" panose="020F0502020204030204" pitchFamily="34" charset="0"/>
                <a:cs typeface="Calibri" panose="020F0502020204030204" pitchFamily="34" charset="0"/>
              </a:rPr>
              <a:t>Flexi Staffing Services of VEERAYEE HR</a:t>
            </a:r>
            <a:r>
              <a:rPr lang="en-US" sz="1400" dirty="0">
                <a:latin typeface="Calibri" panose="020F0502020204030204" pitchFamily="34" charset="0"/>
                <a:cs typeface="Calibri" panose="020F0502020204030204" pitchFamily="34" charset="0"/>
              </a:rPr>
              <a:t> also allows our Clients the option of controlling the headcount of payroll employees, while maintaining adequate overall staffing needs within budgetary allocations. </a:t>
            </a:r>
          </a:p>
          <a:p>
            <a:pPr algn="just"/>
            <a:r>
              <a:rPr lang="en-US" sz="1400" dirty="0">
                <a:latin typeface="Calibri" panose="020F0502020204030204" pitchFamily="34" charset="0"/>
                <a:cs typeface="Calibri" panose="020F0502020204030204" pitchFamily="34" charset="0"/>
              </a:rPr>
              <a:t> </a:t>
            </a:r>
          </a:p>
          <a:p>
            <a:pPr algn="just"/>
            <a:r>
              <a:rPr lang="en-IN" sz="1400" dirty="0">
                <a:latin typeface="Calibri" panose="020F0502020204030204" pitchFamily="34" charset="0"/>
                <a:cs typeface="Calibri" panose="020F0502020204030204" pitchFamily="34" charset="0"/>
              </a:rPr>
              <a:t>The contract workforce outsourced to VEERAYEE HR, is covered by social security schemes like EPF, ESIC, and other statutory regulations. </a:t>
            </a:r>
          </a:p>
          <a:p>
            <a:pPr algn="just"/>
            <a:endParaRPr lang="en-IN" sz="1400" dirty="0">
              <a:latin typeface="Calibri" panose="020F0502020204030204" pitchFamily="34" charset="0"/>
              <a:cs typeface="Calibri" panose="020F0502020204030204" pitchFamily="34" charset="0"/>
            </a:endParaRPr>
          </a:p>
          <a:p>
            <a:pPr algn="just"/>
            <a:r>
              <a:rPr lang="en-IN" sz="1400" dirty="0">
                <a:latin typeface="Calibri" panose="020F0502020204030204" pitchFamily="34" charset="0"/>
                <a:cs typeface="Calibri" panose="020F0502020204030204" pitchFamily="34" charset="0"/>
              </a:rPr>
              <a:t>VEERAYEE HR can also extend to such workforce, “Life Insurance –with Accident Cover” or coverage under Workmen Compensation Act, based on requirements.</a:t>
            </a:r>
            <a:endParaRPr lang="en-US" sz="1400" dirty="0">
              <a:latin typeface="Calibri" panose="020F0502020204030204" pitchFamily="34" charset="0"/>
              <a:cs typeface="Calibri" panose="020F0502020204030204" pitchFamily="34" charset="0"/>
            </a:endParaRPr>
          </a:p>
        </p:txBody>
      </p:sp>
      <p:pic>
        <p:nvPicPr>
          <p:cNvPr id="4" name="Picture 3" descr="A group of people standing on a puzzle&#10;&#10;Description automatically generated with medium confidence">
            <a:extLst>
              <a:ext uri="{FF2B5EF4-FFF2-40B4-BE49-F238E27FC236}">
                <a16:creationId xmlns:a16="http://schemas.microsoft.com/office/drawing/2014/main" id="{A4AF2116-D632-1E9F-4B65-BFC88F4AEE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04107" y="5133857"/>
            <a:ext cx="2133497" cy="959381"/>
          </a:xfrm>
          <a:prstGeom prst="rect">
            <a:avLst/>
          </a:prstGeom>
        </p:spPr>
      </p:pic>
      <p:pic>
        <p:nvPicPr>
          <p:cNvPr id="8" name="Picture 7">
            <a:extLst>
              <a:ext uri="{FF2B5EF4-FFF2-40B4-BE49-F238E27FC236}">
                <a16:creationId xmlns:a16="http://schemas.microsoft.com/office/drawing/2014/main" id="{E49A6C09-9357-1D17-6317-2CF4D6F440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7" name="Group 6">
            <a:extLst>
              <a:ext uri="{FF2B5EF4-FFF2-40B4-BE49-F238E27FC236}">
                <a16:creationId xmlns:a16="http://schemas.microsoft.com/office/drawing/2014/main" id="{E7129BBD-A37B-EE00-2D0F-9361B22ED820}"/>
              </a:ext>
            </a:extLst>
          </p:cNvPr>
          <p:cNvGrpSpPr/>
          <p:nvPr/>
        </p:nvGrpSpPr>
        <p:grpSpPr>
          <a:xfrm>
            <a:off x="9565" y="6382368"/>
            <a:ext cx="9141714" cy="501092"/>
            <a:chOff x="9565" y="6382368"/>
            <a:chExt cx="9141714" cy="501092"/>
          </a:xfrm>
        </p:grpSpPr>
        <p:sp>
          <p:nvSpPr>
            <p:cNvPr id="9" name="Rectangle 8">
              <a:extLst>
                <a:ext uri="{FF2B5EF4-FFF2-40B4-BE49-F238E27FC236}">
                  <a16:creationId xmlns:a16="http://schemas.microsoft.com/office/drawing/2014/main" id="{99B65BD5-C369-B89D-9BAF-328CEDF81BC5}"/>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0" name="Rectangle 9">
              <a:extLst>
                <a:ext uri="{FF2B5EF4-FFF2-40B4-BE49-F238E27FC236}">
                  <a16:creationId xmlns:a16="http://schemas.microsoft.com/office/drawing/2014/main" id="{EF1D5628-4068-FA1F-E6C9-AC79CFBB20F2}"/>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2" name="Rectangle 11">
            <a:extLst>
              <a:ext uri="{FF2B5EF4-FFF2-40B4-BE49-F238E27FC236}">
                <a16:creationId xmlns:a16="http://schemas.microsoft.com/office/drawing/2014/main" id="{A2313F65-FC64-99E6-CD57-2F91F637544B}"/>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4058798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extLst>
              <a:ext uri="{FF2B5EF4-FFF2-40B4-BE49-F238E27FC236}">
                <a16:creationId xmlns:a16="http://schemas.microsoft.com/office/drawing/2014/main" id="{5A285086-4C50-E3B3-E7D7-32B3496383AA}"/>
              </a:ext>
            </a:extLst>
          </p:cNvPr>
          <p:cNvSpPr txBox="1"/>
          <p:nvPr/>
        </p:nvSpPr>
        <p:spPr>
          <a:xfrm>
            <a:off x="1047658" y="746354"/>
            <a:ext cx="6727370" cy="477054"/>
          </a:xfrm>
          <a:prstGeom prst="rect">
            <a:avLst/>
          </a:prstGeom>
          <a:noFill/>
          <a:effectLst/>
        </p:spPr>
        <p:txBody>
          <a:bodyPr wrap="square" rtlCol="0">
            <a:spAutoFit/>
          </a:bodyPr>
          <a:lstStyle/>
          <a:p>
            <a:r>
              <a:rPr lang="en-IN" sz="2500" b="1" dirty="0">
                <a:solidFill>
                  <a:schemeClr val="accent2">
                    <a:lumMod val="75000"/>
                  </a:schemeClr>
                </a:solidFill>
              </a:rPr>
              <a:t>9. Management Consultancy Services - PAN INDIA</a:t>
            </a:r>
          </a:p>
        </p:txBody>
      </p:sp>
      <p:sp>
        <p:nvSpPr>
          <p:cNvPr id="6" name="TextBox 5">
            <a:extLst>
              <a:ext uri="{FF2B5EF4-FFF2-40B4-BE49-F238E27FC236}">
                <a16:creationId xmlns:a16="http://schemas.microsoft.com/office/drawing/2014/main" id="{C3D1A9D9-0248-670B-31B9-8188F0942356}"/>
              </a:ext>
            </a:extLst>
          </p:cNvPr>
          <p:cNvSpPr txBox="1"/>
          <p:nvPr/>
        </p:nvSpPr>
        <p:spPr>
          <a:xfrm>
            <a:off x="1085870" y="1172002"/>
            <a:ext cx="6969968" cy="323165"/>
          </a:xfrm>
          <a:prstGeom prst="rect">
            <a:avLst/>
          </a:prstGeom>
          <a:noFill/>
        </p:spPr>
        <p:txBody>
          <a:bodyPr wrap="square">
            <a:spAutoFit/>
          </a:bodyPr>
          <a:lstStyle/>
          <a:p>
            <a:pPr algn="just"/>
            <a:r>
              <a:rPr lang="en-IN" sz="1500" b="1" dirty="0">
                <a:solidFill>
                  <a:srgbClr val="0D0D0D"/>
                </a:solidFill>
                <a:effectLst/>
                <a:latin typeface="Arial" panose="020B0604020202020204" pitchFamily="34" charset="0"/>
                <a:ea typeface="Calibri" panose="020F0502020204030204" pitchFamily="34" charset="0"/>
              </a:rPr>
              <a:t>“Specific to Hospitals / Health Care Organisations / Education Institutions”</a:t>
            </a:r>
            <a:endParaRPr lang="en-US" sz="1500" b="1" dirty="0">
              <a:latin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F13B0334-4D56-2BA5-9C34-A5BC5DD79FFB}"/>
              </a:ext>
            </a:extLst>
          </p:cNvPr>
          <p:cNvGrpSpPr/>
          <p:nvPr/>
        </p:nvGrpSpPr>
        <p:grpSpPr>
          <a:xfrm>
            <a:off x="207652" y="1563370"/>
            <a:ext cx="8775348" cy="4163559"/>
            <a:chOff x="207652" y="1563370"/>
            <a:chExt cx="8775348" cy="4163559"/>
          </a:xfrm>
        </p:grpSpPr>
        <p:sp>
          <p:nvSpPr>
            <p:cNvPr id="9" name="TextBox 8">
              <a:extLst>
                <a:ext uri="{FF2B5EF4-FFF2-40B4-BE49-F238E27FC236}">
                  <a16:creationId xmlns:a16="http://schemas.microsoft.com/office/drawing/2014/main" id="{554028F6-B533-A097-DFAA-C614699C7727}"/>
                </a:ext>
              </a:extLst>
            </p:cNvPr>
            <p:cNvSpPr txBox="1"/>
            <p:nvPr/>
          </p:nvSpPr>
          <p:spPr>
            <a:xfrm>
              <a:off x="207652" y="1563370"/>
              <a:ext cx="4387674" cy="705258"/>
            </a:xfrm>
            <a:prstGeom prst="rect">
              <a:avLst/>
            </a:prstGeom>
            <a:noFill/>
          </p:spPr>
          <p:txBody>
            <a:bodyPr wrap="square">
              <a:spAutoFit/>
            </a:bodyPr>
            <a:lstStyle/>
            <a:p>
              <a:pPr marL="342900" lvl="0" indent="-342900">
                <a:lnSpc>
                  <a:spcPct val="150000"/>
                </a:lnSpc>
                <a:buFont typeface="Wingdings" panose="05000000000000000000" pitchFamily="2" charset="2"/>
                <a:buChar char=""/>
              </a:pPr>
              <a:r>
                <a:rPr lang="en-IN" sz="1400" b="1" dirty="0">
                  <a:solidFill>
                    <a:schemeClr val="accent2">
                      <a:lumMod val="75000"/>
                    </a:schemeClr>
                  </a:solidFill>
                  <a:effectLst/>
                  <a:ea typeface="Tahoma" panose="020B0604030504040204" pitchFamily="34" charset="0"/>
                </a:rPr>
                <a:t>Professional Management Systems and Procedures</a:t>
              </a:r>
              <a:endParaRPr lang="en-IN" sz="1400" dirty="0">
                <a:solidFill>
                  <a:schemeClr val="accent2">
                    <a:lumMod val="75000"/>
                  </a:schemeClr>
                </a:solidFill>
                <a:effectLst/>
                <a:ea typeface="Tahoma" panose="020B0604030504040204" pitchFamily="34" charset="0"/>
              </a:endParaRPr>
            </a:p>
            <a:p>
              <a:pPr marL="342900" lvl="0" indent="-342900">
                <a:lnSpc>
                  <a:spcPct val="150000"/>
                </a:lnSpc>
                <a:buFont typeface="Wingdings" panose="05000000000000000000" pitchFamily="2" charset="2"/>
                <a:buChar char=""/>
              </a:pPr>
              <a:r>
                <a:rPr lang="en-IN" sz="1400" b="1" dirty="0">
                  <a:solidFill>
                    <a:schemeClr val="accent2">
                      <a:lumMod val="75000"/>
                    </a:schemeClr>
                  </a:solidFill>
                  <a:effectLst/>
                  <a:ea typeface="Tahoma" panose="020B0604030504040204" pitchFamily="34" charset="0"/>
                </a:rPr>
                <a:t>Strategic Roadmap / Human Resource</a:t>
              </a:r>
              <a:endParaRPr lang="en-IN" sz="1400" dirty="0">
                <a:solidFill>
                  <a:schemeClr val="accent2">
                    <a:lumMod val="75000"/>
                  </a:schemeClr>
                </a:solidFill>
                <a:effectLst/>
                <a:ea typeface="Tahoma" panose="020B0604030504040204" pitchFamily="34" charset="0"/>
              </a:endParaRPr>
            </a:p>
          </p:txBody>
        </p:sp>
        <p:sp>
          <p:nvSpPr>
            <p:cNvPr id="10" name="TextBox 9">
              <a:extLst>
                <a:ext uri="{FF2B5EF4-FFF2-40B4-BE49-F238E27FC236}">
                  <a16:creationId xmlns:a16="http://schemas.microsoft.com/office/drawing/2014/main" id="{74729714-0F9E-6E11-FA25-1A471D7F9BDB}"/>
                </a:ext>
              </a:extLst>
            </p:cNvPr>
            <p:cNvSpPr txBox="1"/>
            <p:nvPr/>
          </p:nvSpPr>
          <p:spPr>
            <a:xfrm>
              <a:off x="4595326" y="1576708"/>
              <a:ext cx="4387674" cy="1028423"/>
            </a:xfrm>
            <a:prstGeom prst="rect">
              <a:avLst/>
            </a:prstGeom>
            <a:noFill/>
          </p:spPr>
          <p:txBody>
            <a:bodyPr wrap="square">
              <a:spAutoFit/>
            </a:bodyPr>
            <a:lstStyle/>
            <a:p>
              <a:pPr marL="342900" lvl="0" indent="-342900">
                <a:lnSpc>
                  <a:spcPct val="150000"/>
                </a:lnSpc>
                <a:buFont typeface="Wingdings" panose="05000000000000000000" pitchFamily="2" charset="2"/>
                <a:buChar char=""/>
              </a:pPr>
              <a:r>
                <a:rPr lang="en-IN" sz="1400" b="1" dirty="0">
                  <a:solidFill>
                    <a:schemeClr val="accent2">
                      <a:lumMod val="75000"/>
                    </a:schemeClr>
                  </a:solidFill>
                  <a:effectLst/>
                  <a:ea typeface="Tahoma" panose="020B0604030504040204" pitchFamily="34" charset="0"/>
                </a:rPr>
                <a:t>Learning and Development</a:t>
              </a:r>
            </a:p>
            <a:p>
              <a:pPr marL="342900" lvl="0" indent="-342900">
                <a:lnSpc>
                  <a:spcPct val="150000"/>
                </a:lnSpc>
                <a:buFont typeface="Wingdings" panose="05000000000000000000" pitchFamily="2" charset="2"/>
                <a:buChar char=""/>
              </a:pPr>
              <a:r>
                <a:rPr lang="en-IN" sz="1400" b="1" dirty="0">
                  <a:solidFill>
                    <a:schemeClr val="accent2">
                      <a:lumMod val="75000"/>
                    </a:schemeClr>
                  </a:solidFill>
                  <a:effectLst/>
                  <a:ea typeface="Tahoma" panose="020B0604030504040204" pitchFamily="34" charset="0"/>
                </a:rPr>
                <a:t>Quality / Finance / Marketing</a:t>
              </a:r>
              <a:endParaRPr lang="en-IN" sz="1400" dirty="0">
                <a:solidFill>
                  <a:schemeClr val="accent2">
                    <a:lumMod val="75000"/>
                  </a:schemeClr>
                </a:solidFill>
                <a:effectLst/>
                <a:ea typeface="Tahoma" panose="020B0604030504040204" pitchFamily="34" charset="0"/>
              </a:endParaRPr>
            </a:p>
            <a:p>
              <a:pPr marL="342900" lvl="0" indent="-342900">
                <a:lnSpc>
                  <a:spcPct val="150000"/>
                </a:lnSpc>
                <a:buFont typeface="Wingdings" panose="05000000000000000000" pitchFamily="2" charset="2"/>
                <a:buChar char=""/>
              </a:pPr>
              <a:endParaRPr lang="en-IN" sz="1400" dirty="0">
                <a:solidFill>
                  <a:schemeClr val="accent2">
                    <a:lumMod val="75000"/>
                  </a:schemeClr>
                </a:solidFill>
                <a:effectLst/>
                <a:ea typeface="Tahoma" panose="020B0604030504040204" pitchFamily="34" charset="0"/>
              </a:endParaRPr>
            </a:p>
          </p:txBody>
        </p:sp>
        <p:sp>
          <p:nvSpPr>
            <p:cNvPr id="12" name="TextBox 11">
              <a:extLst>
                <a:ext uri="{FF2B5EF4-FFF2-40B4-BE49-F238E27FC236}">
                  <a16:creationId xmlns:a16="http://schemas.microsoft.com/office/drawing/2014/main" id="{6B53C800-6973-E9E8-2327-947C67C5533D}"/>
                </a:ext>
              </a:extLst>
            </p:cNvPr>
            <p:cNvSpPr txBox="1"/>
            <p:nvPr/>
          </p:nvSpPr>
          <p:spPr>
            <a:xfrm>
              <a:off x="207652" y="2243294"/>
              <a:ext cx="4655974" cy="553998"/>
            </a:xfrm>
            <a:prstGeom prst="rect">
              <a:avLst/>
            </a:prstGeom>
            <a:noFill/>
          </p:spPr>
          <p:txBody>
            <a:bodyPr wrap="square">
              <a:spAutoFit/>
            </a:bodyPr>
            <a:lstStyle/>
            <a:p>
              <a:pPr algn="just">
                <a:spcAft>
                  <a:spcPts val="600"/>
                </a:spcAft>
              </a:pPr>
              <a:r>
                <a:rPr lang="en-IN" sz="1300" b="1" dirty="0">
                  <a:solidFill>
                    <a:srgbClr val="0D0D0D"/>
                  </a:solidFill>
                  <a:effectLst/>
                  <a:ea typeface="Tahoma" panose="020B0604030504040204" pitchFamily="34" charset="0"/>
                </a:rPr>
                <a:t>Professional Management Systems and Procedures:</a:t>
              </a:r>
              <a:r>
                <a:rPr lang="en-IN" sz="1200" dirty="0">
                  <a:solidFill>
                    <a:srgbClr val="0D0D0D"/>
                  </a:solidFill>
                  <a:effectLst/>
                  <a:ea typeface="Tahoma" panose="020B0604030504040204" pitchFamily="34" charset="0"/>
                </a:rPr>
                <a:t> </a:t>
              </a:r>
              <a:endParaRPr lang="en-IN" sz="1200" dirty="0">
                <a:effectLst/>
                <a:ea typeface="Tahoma" panose="020B0604030504040204" pitchFamily="34" charset="0"/>
              </a:endParaRPr>
            </a:p>
            <a:p>
              <a:pPr marL="171450" indent="-171450">
                <a:spcAft>
                  <a:spcPts val="600"/>
                </a:spcAft>
                <a:buFont typeface="Wingdings" panose="05000000000000000000" pitchFamily="2" charset="2"/>
                <a:buChar char="ü"/>
              </a:pPr>
              <a:r>
                <a:rPr lang="en-IN" sz="1200" dirty="0">
                  <a:solidFill>
                    <a:srgbClr val="0D0D0D"/>
                  </a:solidFill>
                  <a:effectLst/>
                  <a:ea typeface="Calibri" panose="020F0502020204030204" pitchFamily="34" charset="0"/>
                </a:rPr>
                <a:t>Restructuring; Objectives; Customer Friendly Systems and Procedures</a:t>
              </a:r>
              <a:endParaRPr lang="en-IN" sz="1200" dirty="0"/>
            </a:p>
          </p:txBody>
        </p:sp>
        <p:sp>
          <p:nvSpPr>
            <p:cNvPr id="14" name="TextBox 13">
              <a:extLst>
                <a:ext uri="{FF2B5EF4-FFF2-40B4-BE49-F238E27FC236}">
                  <a16:creationId xmlns:a16="http://schemas.microsoft.com/office/drawing/2014/main" id="{80C36022-7F9C-AE7B-632B-E968E65E8FEE}"/>
                </a:ext>
              </a:extLst>
            </p:cNvPr>
            <p:cNvSpPr txBox="1"/>
            <p:nvPr/>
          </p:nvSpPr>
          <p:spPr>
            <a:xfrm>
              <a:off x="219271" y="2727193"/>
              <a:ext cx="4655974" cy="923330"/>
            </a:xfrm>
            <a:prstGeom prst="rect">
              <a:avLst/>
            </a:prstGeom>
            <a:noFill/>
          </p:spPr>
          <p:txBody>
            <a:bodyPr wrap="square">
              <a:spAutoFit/>
            </a:bodyPr>
            <a:lstStyle/>
            <a:p>
              <a:pPr algn="just">
                <a:spcAft>
                  <a:spcPts val="600"/>
                </a:spcAft>
                <a:tabLst>
                  <a:tab pos="2115185" algn="l"/>
                  <a:tab pos="2329815" algn="l"/>
                </a:tabLst>
              </a:pPr>
              <a:r>
                <a:rPr lang="en-IN" sz="1300" b="1" dirty="0">
                  <a:solidFill>
                    <a:srgbClr val="0D0D0D"/>
                  </a:solidFill>
                  <a:effectLst/>
                  <a:ea typeface="Tahoma" panose="020B0604030504040204" pitchFamily="34" charset="0"/>
                  <a:cs typeface="Calibri" panose="020F0502020204030204" pitchFamily="34" charset="0"/>
                </a:rPr>
                <a:t>Strategic Roadmap:</a:t>
              </a:r>
            </a:p>
            <a:p>
              <a:pPr marL="171450" indent="-171450" algn="just">
                <a:spcAft>
                  <a:spcPts val="600"/>
                </a:spcAft>
                <a:buFont typeface="Wingdings" panose="05000000000000000000" pitchFamily="2" charset="2"/>
                <a:buChar char="ü"/>
                <a:tabLst>
                  <a:tab pos="2115185" algn="l"/>
                  <a:tab pos="2329815" algn="l"/>
                </a:tabLst>
              </a:pPr>
              <a:r>
                <a:rPr lang="en-IN" sz="1200" dirty="0">
                  <a:solidFill>
                    <a:srgbClr val="0D0D0D"/>
                  </a:solidFill>
                  <a:effectLst/>
                  <a:ea typeface="Tahoma" panose="020B0604030504040204" pitchFamily="34" charset="0"/>
                </a:rPr>
                <a:t>Sustainable Growth and Development; Strategic Planning in line with Vision; Long-term Plan; Comprehensive Goals; Annual Targets; Action Plans</a:t>
              </a:r>
              <a:endParaRPr lang="en-IN" sz="1200" dirty="0"/>
            </a:p>
          </p:txBody>
        </p:sp>
        <p:sp>
          <p:nvSpPr>
            <p:cNvPr id="15" name="TextBox 14">
              <a:extLst>
                <a:ext uri="{FF2B5EF4-FFF2-40B4-BE49-F238E27FC236}">
                  <a16:creationId xmlns:a16="http://schemas.microsoft.com/office/drawing/2014/main" id="{1A1444A9-EA63-8A50-BA89-B31355B823DF}"/>
                </a:ext>
              </a:extLst>
            </p:cNvPr>
            <p:cNvSpPr txBox="1"/>
            <p:nvPr/>
          </p:nvSpPr>
          <p:spPr>
            <a:xfrm>
              <a:off x="293915" y="3559263"/>
              <a:ext cx="4655974" cy="1356269"/>
            </a:xfrm>
            <a:prstGeom prst="rect">
              <a:avLst/>
            </a:prstGeom>
            <a:noFill/>
          </p:spPr>
          <p:txBody>
            <a:bodyPr wrap="square">
              <a:spAutoFit/>
            </a:bodyPr>
            <a:lstStyle/>
            <a:p>
              <a:pPr algn="just">
                <a:lnSpc>
                  <a:spcPct val="115000"/>
                </a:lnSpc>
                <a:spcAft>
                  <a:spcPts val="600"/>
                </a:spcAft>
                <a:tabLst>
                  <a:tab pos="2115185" algn="l"/>
                  <a:tab pos="2329815" algn="l"/>
                </a:tabLst>
              </a:pPr>
              <a:r>
                <a:rPr lang="en-IN" sz="1300" b="1" dirty="0">
                  <a:solidFill>
                    <a:srgbClr val="0D0D0D"/>
                  </a:solidFill>
                  <a:effectLst/>
                  <a:ea typeface="Tahoma" panose="020B0604030504040204" pitchFamily="34" charset="0"/>
                  <a:cs typeface="Calibri" panose="020F0502020204030204" pitchFamily="34" charset="0"/>
                </a:rPr>
                <a:t>Human Resource:</a:t>
              </a:r>
              <a:r>
                <a:rPr lang="en-IN" sz="1200" dirty="0">
                  <a:solidFill>
                    <a:srgbClr val="0D0D0D"/>
                  </a:solidFill>
                  <a:effectLst/>
                  <a:ea typeface="Tahoma" panose="020B0604030504040204" pitchFamily="34" charset="0"/>
                </a:rPr>
                <a:t> </a:t>
              </a:r>
              <a:endParaRPr lang="en-IN" sz="1200" dirty="0">
                <a:effectLst/>
                <a:ea typeface="Tahoma" panose="020B0604030504040204" pitchFamily="34" charset="0"/>
              </a:endParaRPr>
            </a:p>
            <a:p>
              <a:pPr marL="171450" indent="-171450">
                <a:spcAft>
                  <a:spcPts val="600"/>
                </a:spcAft>
                <a:buFont typeface="Wingdings" panose="05000000000000000000" pitchFamily="2" charset="2"/>
                <a:buChar char="ü"/>
              </a:pPr>
              <a:r>
                <a:rPr lang="en-IN" sz="1200" dirty="0">
                  <a:solidFill>
                    <a:srgbClr val="0D0D0D"/>
                  </a:solidFill>
                  <a:effectLst/>
                  <a:ea typeface="Calibri" panose="020F0502020204030204" pitchFamily="34" charset="0"/>
                </a:rPr>
                <a:t>Sense of Belongingness; Code of Conduct; Job Satisfaction; HR Policy; HR Audit; Statutory Compliance; Payroll Management; Job Descriptions; Talent Acquisition; Productivity Analysis; Manpower Planning; Small Group Activities; Information System; Benefits &amp; Welfare Measures.</a:t>
              </a:r>
              <a:endParaRPr lang="en-IN" sz="1200" dirty="0"/>
            </a:p>
          </p:txBody>
        </p:sp>
        <p:sp>
          <p:nvSpPr>
            <p:cNvPr id="16" name="TextBox 15">
              <a:extLst>
                <a:ext uri="{FF2B5EF4-FFF2-40B4-BE49-F238E27FC236}">
                  <a16:creationId xmlns:a16="http://schemas.microsoft.com/office/drawing/2014/main" id="{869633C1-1C52-D19C-A60C-27EE7A0A238A}"/>
                </a:ext>
              </a:extLst>
            </p:cNvPr>
            <p:cNvSpPr txBox="1"/>
            <p:nvPr/>
          </p:nvSpPr>
          <p:spPr>
            <a:xfrm>
              <a:off x="4949889" y="2227844"/>
              <a:ext cx="3802225" cy="1107996"/>
            </a:xfrm>
            <a:prstGeom prst="rect">
              <a:avLst/>
            </a:prstGeom>
            <a:noFill/>
          </p:spPr>
          <p:txBody>
            <a:bodyPr wrap="square">
              <a:spAutoFit/>
            </a:bodyPr>
            <a:lstStyle/>
            <a:p>
              <a:pPr algn="just">
                <a:spcAft>
                  <a:spcPts val="600"/>
                </a:spcAft>
                <a:tabLst>
                  <a:tab pos="2115185" algn="l"/>
                  <a:tab pos="2329815" algn="l"/>
                </a:tabLst>
              </a:pPr>
              <a:r>
                <a:rPr lang="en-IN" sz="1300" b="1" dirty="0">
                  <a:solidFill>
                    <a:srgbClr val="0D0D0D"/>
                  </a:solidFill>
                  <a:effectLst/>
                  <a:ea typeface="Tahoma" panose="020B0604030504040204" pitchFamily="34" charset="0"/>
                  <a:cs typeface="Calibri" panose="020F0502020204030204" pitchFamily="34" charset="0"/>
                </a:rPr>
                <a:t>Quality:</a:t>
              </a:r>
              <a:r>
                <a:rPr lang="en-IN" sz="1200" dirty="0">
                  <a:solidFill>
                    <a:srgbClr val="0D0D0D"/>
                  </a:solidFill>
                  <a:effectLst/>
                  <a:ea typeface="Tahoma" panose="020B0604030504040204" pitchFamily="34" charset="0"/>
                </a:rPr>
                <a:t> </a:t>
              </a:r>
              <a:endParaRPr lang="en-IN" sz="1200" dirty="0">
                <a:effectLst/>
                <a:ea typeface="Tahoma" panose="020B0604030504040204" pitchFamily="34" charset="0"/>
              </a:endParaRPr>
            </a:p>
            <a:p>
              <a:pPr marL="171450" indent="-171450">
                <a:spcAft>
                  <a:spcPts val="600"/>
                </a:spcAft>
                <a:buFont typeface="Wingdings" panose="05000000000000000000" pitchFamily="2" charset="2"/>
                <a:buChar char="ü"/>
              </a:pPr>
              <a:r>
                <a:rPr lang="en-IN" sz="1200" dirty="0">
                  <a:solidFill>
                    <a:srgbClr val="0D0D0D"/>
                  </a:solidFill>
                  <a:effectLst/>
                  <a:ea typeface="Calibri" panose="020F0502020204030204" pitchFamily="34" charset="0"/>
                </a:rPr>
                <a:t>Quality Culture; Quality Mission; Quality Audits; Performance Indicators; Outcome Measurement; Feedback; Customer Satisfaction; Rights &amp; Responsibilities; Customer Service</a:t>
              </a:r>
              <a:endParaRPr lang="en-IN" sz="1200" dirty="0"/>
            </a:p>
          </p:txBody>
        </p:sp>
        <p:sp>
          <p:nvSpPr>
            <p:cNvPr id="17" name="TextBox 16">
              <a:extLst>
                <a:ext uri="{FF2B5EF4-FFF2-40B4-BE49-F238E27FC236}">
                  <a16:creationId xmlns:a16="http://schemas.microsoft.com/office/drawing/2014/main" id="{DA1816DF-AD64-AD08-EFF8-7E87D6808BC5}"/>
                </a:ext>
              </a:extLst>
            </p:cNvPr>
            <p:cNvSpPr txBox="1"/>
            <p:nvPr/>
          </p:nvSpPr>
          <p:spPr>
            <a:xfrm>
              <a:off x="4961508" y="3366649"/>
              <a:ext cx="3790606" cy="923330"/>
            </a:xfrm>
            <a:prstGeom prst="rect">
              <a:avLst/>
            </a:prstGeom>
            <a:noFill/>
          </p:spPr>
          <p:txBody>
            <a:bodyPr wrap="square">
              <a:spAutoFit/>
            </a:bodyPr>
            <a:lstStyle/>
            <a:p>
              <a:pPr algn="just">
                <a:spcAft>
                  <a:spcPts val="600"/>
                </a:spcAft>
                <a:tabLst>
                  <a:tab pos="2115185" algn="l"/>
                  <a:tab pos="2329815" algn="l"/>
                </a:tabLst>
              </a:pPr>
              <a:r>
                <a:rPr lang="en-IN" sz="1300" b="1" dirty="0">
                  <a:solidFill>
                    <a:srgbClr val="0D0D0D"/>
                  </a:solidFill>
                  <a:effectLst/>
                  <a:ea typeface="Tahoma" panose="020B0604030504040204" pitchFamily="34" charset="0"/>
                  <a:cs typeface="Calibri" panose="020F0502020204030204" pitchFamily="34" charset="0"/>
                </a:rPr>
                <a:t>Finance:</a:t>
              </a:r>
              <a:r>
                <a:rPr lang="en-IN" sz="1200" dirty="0">
                  <a:solidFill>
                    <a:srgbClr val="0D0D0D"/>
                  </a:solidFill>
                  <a:effectLst/>
                  <a:ea typeface="Tahoma" panose="020B0604030504040204" pitchFamily="34" charset="0"/>
                </a:rPr>
                <a:t> </a:t>
              </a:r>
              <a:endParaRPr lang="en-IN" sz="1200" dirty="0">
                <a:effectLst/>
                <a:ea typeface="Tahoma" panose="020B0604030504040204" pitchFamily="34" charset="0"/>
              </a:endParaRPr>
            </a:p>
            <a:p>
              <a:pPr>
                <a:spcAft>
                  <a:spcPts val="600"/>
                </a:spcAft>
              </a:pPr>
              <a:r>
                <a:rPr lang="en-IN" sz="1200" dirty="0">
                  <a:solidFill>
                    <a:srgbClr val="0D0D0D"/>
                  </a:solidFill>
                  <a:effectLst/>
                  <a:ea typeface="Calibri" panose="020F0502020204030204" pitchFamily="34" charset="0"/>
                </a:rPr>
                <a:t>Profitability; Financial Sustainability; Revenue Generation; Cost Containment; Costing; Cost Centres; Budgeting; Fundraising; Differential Pricing</a:t>
              </a:r>
              <a:endParaRPr lang="en-IN" sz="1200" dirty="0"/>
            </a:p>
          </p:txBody>
        </p:sp>
        <p:sp>
          <p:nvSpPr>
            <p:cNvPr id="18" name="TextBox 17">
              <a:extLst>
                <a:ext uri="{FF2B5EF4-FFF2-40B4-BE49-F238E27FC236}">
                  <a16:creationId xmlns:a16="http://schemas.microsoft.com/office/drawing/2014/main" id="{579FB762-FB00-3C4A-4A45-F5DD2B4CD4E7}"/>
                </a:ext>
              </a:extLst>
            </p:cNvPr>
            <p:cNvSpPr txBox="1"/>
            <p:nvPr/>
          </p:nvSpPr>
          <p:spPr>
            <a:xfrm>
              <a:off x="4875245" y="4228319"/>
              <a:ext cx="3876869" cy="1292662"/>
            </a:xfrm>
            <a:prstGeom prst="rect">
              <a:avLst/>
            </a:prstGeom>
            <a:noFill/>
          </p:spPr>
          <p:txBody>
            <a:bodyPr wrap="square">
              <a:spAutoFit/>
            </a:bodyPr>
            <a:lstStyle/>
            <a:p>
              <a:pPr algn="just">
                <a:spcAft>
                  <a:spcPts val="600"/>
                </a:spcAft>
                <a:tabLst>
                  <a:tab pos="2115185" algn="l"/>
                  <a:tab pos="2329815" algn="l"/>
                </a:tabLst>
              </a:pPr>
              <a:r>
                <a:rPr lang="en-IN" sz="1300" b="1" dirty="0">
                  <a:solidFill>
                    <a:srgbClr val="0D0D0D"/>
                  </a:solidFill>
                  <a:effectLst/>
                  <a:latin typeface="Calibri" panose="020F0502020204030204" pitchFamily="34" charset="0"/>
                  <a:ea typeface="Tahoma" panose="020B0604030504040204" pitchFamily="34" charset="0"/>
                  <a:cs typeface="Calibri" panose="020F0502020204030204" pitchFamily="34" charset="0"/>
                </a:rPr>
                <a:t>Marketing:</a:t>
              </a:r>
              <a:r>
                <a:rPr lang="en-IN" sz="1200" dirty="0">
                  <a:solidFill>
                    <a:srgbClr val="0D0D0D"/>
                  </a:solidFill>
                  <a:effectLst/>
                  <a:latin typeface="Calibri" panose="020F0502020204030204" pitchFamily="34" charset="0"/>
                  <a:ea typeface="Tahoma" panose="020B0604030504040204" pitchFamily="34" charset="0"/>
                  <a:cs typeface="Calibri" panose="020F0502020204030204" pitchFamily="34" charset="0"/>
                </a:rPr>
                <a:t> </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600"/>
                </a:spcAft>
                <a:buFont typeface="Wingdings" panose="05000000000000000000" pitchFamily="2" charset="2"/>
                <a:buChar char="ü"/>
              </a:pPr>
              <a:r>
                <a:rPr lang="en-IN" sz="1200" dirty="0">
                  <a:solidFill>
                    <a:srgbClr val="0D0D0D"/>
                  </a:solidFill>
                  <a:effectLst/>
                  <a:latin typeface="Calibri" panose="020F0502020204030204" pitchFamily="34" charset="0"/>
                  <a:ea typeface="Calibri" panose="020F0502020204030204" pitchFamily="34" charset="0"/>
                </a:rPr>
                <a:t>Branding; Market Analysis; Community Opinion Survey; Customer Satisfaction Survey; Strengthening Referral Networks; Community Outreach Programmes; Advertisement; Publicity; Public Relations; Social Marketing.</a:t>
              </a:r>
              <a:endParaRPr lang="en-IN" sz="1200" dirty="0"/>
            </a:p>
          </p:txBody>
        </p:sp>
        <p:sp>
          <p:nvSpPr>
            <p:cNvPr id="19" name="TextBox 18">
              <a:extLst>
                <a:ext uri="{FF2B5EF4-FFF2-40B4-BE49-F238E27FC236}">
                  <a16:creationId xmlns:a16="http://schemas.microsoft.com/office/drawing/2014/main" id="{A19C83CD-0838-37C8-D8DB-756F1BD7B909}"/>
                </a:ext>
              </a:extLst>
            </p:cNvPr>
            <p:cNvSpPr txBox="1"/>
            <p:nvPr/>
          </p:nvSpPr>
          <p:spPr>
            <a:xfrm>
              <a:off x="400983" y="4773591"/>
              <a:ext cx="4471976" cy="953338"/>
            </a:xfrm>
            <a:prstGeom prst="rect">
              <a:avLst/>
            </a:prstGeom>
            <a:noFill/>
          </p:spPr>
          <p:txBody>
            <a:bodyPr wrap="square">
              <a:spAutoFit/>
            </a:bodyPr>
            <a:lstStyle/>
            <a:p>
              <a:pPr algn="just">
                <a:lnSpc>
                  <a:spcPct val="115000"/>
                </a:lnSpc>
                <a:spcAft>
                  <a:spcPts val="600"/>
                </a:spcAft>
                <a:tabLst>
                  <a:tab pos="2115185" algn="l"/>
                  <a:tab pos="2329815" algn="l"/>
                </a:tabLst>
              </a:pPr>
              <a:r>
                <a:rPr lang="en-IN" sz="1300" b="1" dirty="0">
                  <a:solidFill>
                    <a:srgbClr val="0D0D0D"/>
                  </a:solidFill>
                  <a:effectLst/>
                  <a:latin typeface="Calibri" panose="020F0502020204030204" pitchFamily="34" charset="0"/>
                  <a:ea typeface="Tahoma" panose="020B0604030504040204" pitchFamily="34" charset="0"/>
                  <a:cs typeface="Calibri" panose="020F0502020204030204" pitchFamily="34" charset="0"/>
                </a:rPr>
                <a:t>Learning and Development:</a:t>
              </a:r>
              <a:r>
                <a:rPr lang="en-IN" sz="1200" dirty="0">
                  <a:solidFill>
                    <a:srgbClr val="0D0D0D"/>
                  </a:solidFill>
                  <a:effectLst/>
                  <a:latin typeface="Calibri" panose="020F0502020204030204" pitchFamily="34" charset="0"/>
                  <a:ea typeface="Tahoma" panose="020B0604030504040204" pitchFamily="34" charset="0"/>
                  <a:cs typeface="Calibri" panose="020F0502020204030204" pitchFamily="34" charset="0"/>
                </a:rPr>
                <a:t> </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600"/>
                </a:spcAft>
                <a:buFont typeface="Wingdings" panose="05000000000000000000" pitchFamily="2" charset="2"/>
                <a:buChar char="ü"/>
              </a:pPr>
              <a:r>
                <a:rPr lang="en-IN" sz="1200" dirty="0">
                  <a:solidFill>
                    <a:srgbClr val="0D0D0D"/>
                  </a:solidFill>
                  <a:effectLst/>
                  <a:latin typeface="Calibri" panose="020F0502020204030204" pitchFamily="34" charset="0"/>
                  <a:ea typeface="Tahoma" panose="020B0604030504040204" pitchFamily="34" charset="0"/>
                </a:rPr>
                <a:t>Physician Management Training; Managerial Skills; Supervisory Skills; Customer Service; Communication and Interpersonal Relationship; Soft Skills</a:t>
              </a:r>
              <a:endParaRPr lang="en-IN" sz="1200" dirty="0"/>
            </a:p>
          </p:txBody>
        </p:sp>
      </p:grpSp>
      <p:pic>
        <p:nvPicPr>
          <p:cNvPr id="22" name="Picture 21" descr="A person writing on a touch screen&#10;&#10;Description automatically generated with low confidence">
            <a:extLst>
              <a:ext uri="{FF2B5EF4-FFF2-40B4-BE49-F238E27FC236}">
                <a16:creationId xmlns:a16="http://schemas.microsoft.com/office/drawing/2014/main" id="{6654C016-2A76-D814-0F0E-813F3CD557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48463" y="5535016"/>
            <a:ext cx="1093726" cy="655313"/>
          </a:xfrm>
          <a:prstGeom prst="rect">
            <a:avLst/>
          </a:prstGeom>
        </p:spPr>
      </p:pic>
      <p:pic>
        <p:nvPicPr>
          <p:cNvPr id="4" name="Picture 3">
            <a:extLst>
              <a:ext uri="{FF2B5EF4-FFF2-40B4-BE49-F238E27FC236}">
                <a16:creationId xmlns:a16="http://schemas.microsoft.com/office/drawing/2014/main" id="{3B0D22C8-3908-C2F7-7D76-29C8FBF3EC0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7" name="Group 6">
            <a:extLst>
              <a:ext uri="{FF2B5EF4-FFF2-40B4-BE49-F238E27FC236}">
                <a16:creationId xmlns:a16="http://schemas.microsoft.com/office/drawing/2014/main" id="{B63F5A14-4D91-A582-0FA5-BB5297F7E49D}"/>
              </a:ext>
            </a:extLst>
          </p:cNvPr>
          <p:cNvGrpSpPr/>
          <p:nvPr/>
        </p:nvGrpSpPr>
        <p:grpSpPr>
          <a:xfrm>
            <a:off x="9565" y="6382368"/>
            <a:ext cx="9141714" cy="501092"/>
            <a:chOff x="9565" y="6382368"/>
            <a:chExt cx="9141714" cy="501092"/>
          </a:xfrm>
        </p:grpSpPr>
        <p:sp>
          <p:nvSpPr>
            <p:cNvPr id="20" name="Rectangle 19">
              <a:extLst>
                <a:ext uri="{FF2B5EF4-FFF2-40B4-BE49-F238E27FC236}">
                  <a16:creationId xmlns:a16="http://schemas.microsoft.com/office/drawing/2014/main" id="{A1332F97-971D-F8E7-F171-AEFA174E3ECE}"/>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23" name="Rectangle 22">
              <a:extLst>
                <a:ext uri="{FF2B5EF4-FFF2-40B4-BE49-F238E27FC236}">
                  <a16:creationId xmlns:a16="http://schemas.microsoft.com/office/drawing/2014/main" id="{78558365-89F7-555B-93B0-90723E62B901}"/>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24" name="Rectangle 23">
            <a:extLst>
              <a:ext uri="{FF2B5EF4-FFF2-40B4-BE49-F238E27FC236}">
                <a16:creationId xmlns:a16="http://schemas.microsoft.com/office/drawing/2014/main" id="{DFA3CFE9-3AFA-1D7E-E1AB-B2D5086B79C3}"/>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3841453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extBox 8">
            <a:extLst>
              <a:ext uri="{FF2B5EF4-FFF2-40B4-BE49-F238E27FC236}">
                <a16:creationId xmlns:a16="http://schemas.microsoft.com/office/drawing/2014/main" id="{BE8F7D04-115A-4AE4-F3DF-841D59C83D7E}"/>
              </a:ext>
            </a:extLst>
          </p:cNvPr>
          <p:cNvSpPr txBox="1"/>
          <p:nvPr/>
        </p:nvSpPr>
        <p:spPr>
          <a:xfrm>
            <a:off x="3697179" y="976686"/>
            <a:ext cx="1414732" cy="477054"/>
          </a:xfrm>
          <a:prstGeom prst="rect">
            <a:avLst/>
          </a:prstGeom>
          <a:noFill/>
          <a:effectLst/>
        </p:spPr>
        <p:txBody>
          <a:bodyPr wrap="square" rtlCol="0">
            <a:spAutoFit/>
          </a:bodyPr>
          <a:lstStyle/>
          <a:p>
            <a:r>
              <a:rPr lang="en-IN" sz="2500" b="1" dirty="0">
                <a:solidFill>
                  <a:schemeClr val="accent2">
                    <a:lumMod val="75000"/>
                  </a:schemeClr>
                </a:solidFill>
              </a:rPr>
              <a:t>About Us</a:t>
            </a:r>
          </a:p>
        </p:txBody>
      </p:sp>
      <p:sp>
        <p:nvSpPr>
          <p:cNvPr id="3" name="TextBox 2">
            <a:extLst>
              <a:ext uri="{FF2B5EF4-FFF2-40B4-BE49-F238E27FC236}">
                <a16:creationId xmlns:a16="http://schemas.microsoft.com/office/drawing/2014/main" id="{CB6B5DE0-98C8-50AB-73BE-11966F5A1560}"/>
              </a:ext>
            </a:extLst>
          </p:cNvPr>
          <p:cNvSpPr txBox="1"/>
          <p:nvPr/>
        </p:nvSpPr>
        <p:spPr>
          <a:xfrm>
            <a:off x="372081" y="1506416"/>
            <a:ext cx="8397551" cy="4231928"/>
          </a:xfrm>
          <a:prstGeom prst="rect">
            <a:avLst/>
          </a:prstGeom>
          <a:noFill/>
        </p:spPr>
        <p:txBody>
          <a:bodyPr wrap="square">
            <a:spAutoFit/>
          </a:bodyPr>
          <a:lstStyle/>
          <a:p>
            <a:pPr algn="just"/>
            <a:r>
              <a:rPr lang="en-IN" sz="1800" dirty="0">
                <a:effectLst/>
                <a:latin typeface="Aptos" panose="020B0004020202020204" pitchFamily="34" charset="0"/>
                <a:ea typeface="Aptos" panose="020B0004020202020204" pitchFamily="34" charset="0"/>
                <a:cs typeface="Cordia New" panose="020B0304020202020204" pitchFamily="34" charset="-34"/>
              </a:rPr>
              <a:t>In today’s scenario, ensuring 100% compliance under the various Labour Laws is the most difficult task for organisations, as there is a lack of skilled resources in the market. Thus, VEERAYEE HR INFOTECH SOLUTIONS PVT, LTD. has created a platform of effective automatic compliance tools to handle compliance on its own.</a:t>
            </a:r>
          </a:p>
          <a:p>
            <a:pPr algn="just"/>
            <a:endParaRPr lang="en-IN" b="0" i="0" dirty="0">
              <a:solidFill>
                <a:schemeClr val="tx2">
                  <a:lumMod val="50000"/>
                </a:schemeClr>
              </a:solidFill>
              <a:latin typeface="Aptos" panose="020B0004020202020204" pitchFamily="34" charset="0"/>
              <a:cs typeface="Cordia New" panose="020B0304020202020204" pitchFamily="34" charset="-34"/>
            </a:endParaRPr>
          </a:p>
          <a:p>
            <a:pPr algn="just"/>
            <a:r>
              <a:rPr lang="en-US" sz="1800" dirty="0">
                <a:effectLst/>
                <a:latin typeface="Aptos" panose="020B0004020202020204" pitchFamily="34" charset="0"/>
                <a:ea typeface="Aptos" panose="020B0004020202020204" pitchFamily="34" charset="0"/>
                <a:cs typeface="Cordia New" panose="020B0304020202020204" pitchFamily="34" charset="-34"/>
              </a:rPr>
              <a:t>We provide services to companies with fully automated compliance tools to manage their Human Resources Department (HR), especially in ascertaining the applicability of Labour Acts, various registrations, document maintenance and ensuring compliance with the statutory requirements.</a:t>
            </a:r>
          </a:p>
          <a:p>
            <a:pPr algn="just"/>
            <a:endParaRPr lang="en-US" b="0" i="0" dirty="0">
              <a:solidFill>
                <a:schemeClr val="tx2">
                  <a:lumMod val="50000"/>
                </a:schemeClr>
              </a:solidFill>
              <a:latin typeface="Aptos" panose="020B0004020202020204" pitchFamily="34" charset="0"/>
              <a:cs typeface="Cordia New" panose="020B0304020202020204" pitchFamily="34" charset="-34"/>
            </a:endParaRPr>
          </a:p>
          <a:p>
            <a:pPr algn="just"/>
            <a:r>
              <a:rPr lang="en-US" sz="1800" dirty="0">
                <a:effectLst/>
                <a:latin typeface="Aptos" panose="020B0004020202020204" pitchFamily="34" charset="0"/>
                <a:ea typeface="Aptos" panose="020B0004020202020204" pitchFamily="34" charset="0"/>
                <a:cs typeface="Cordia New" panose="020B0304020202020204" pitchFamily="34" charset="-34"/>
              </a:rPr>
              <a:t>Our HR Compliance tool will provide the document prerequisites, application procedures and associated government fees in acquiring various registrations/licenses from the Labour Department and the respective municipalities, across India.</a:t>
            </a:r>
            <a:endParaRPr lang="en-US" sz="1700" b="0" i="0" dirty="0">
              <a:solidFill>
                <a:schemeClr val="tx2">
                  <a:lumMod val="50000"/>
                </a:schemeClr>
              </a:solidFill>
              <a:effectLst/>
            </a:endParaRPr>
          </a:p>
          <a:p>
            <a:pPr algn="just"/>
            <a:endParaRPr lang="en-US" sz="1700" b="0" i="0" dirty="0">
              <a:solidFill>
                <a:schemeClr val="tx2">
                  <a:lumMod val="50000"/>
                </a:schemeClr>
              </a:solidFill>
              <a:effectLst/>
            </a:endParaRPr>
          </a:p>
        </p:txBody>
      </p:sp>
      <p:pic>
        <p:nvPicPr>
          <p:cNvPr id="8" name="Picture 7">
            <a:extLst>
              <a:ext uri="{FF2B5EF4-FFF2-40B4-BE49-F238E27FC236}">
                <a16:creationId xmlns:a16="http://schemas.microsoft.com/office/drawing/2014/main" id="{00D1FEA0-3C13-AEEA-C5A5-A580278E942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sp>
        <p:nvSpPr>
          <p:cNvPr id="4" name="Rectangle 3">
            <a:extLst>
              <a:ext uri="{FF2B5EF4-FFF2-40B4-BE49-F238E27FC236}">
                <a16:creationId xmlns:a16="http://schemas.microsoft.com/office/drawing/2014/main" id="{09EBCCFE-2363-C8D6-243D-36BD78CCE59E}"/>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
        <p:nvSpPr>
          <p:cNvPr id="6" name="Rectangle 5">
            <a:extLst>
              <a:ext uri="{FF2B5EF4-FFF2-40B4-BE49-F238E27FC236}">
                <a16:creationId xmlns:a16="http://schemas.microsoft.com/office/drawing/2014/main" id="{ABEFC112-F071-36CD-4922-C4355443BD3C}"/>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0" name="Rectangle 9">
            <a:extLst>
              <a:ext uri="{FF2B5EF4-FFF2-40B4-BE49-F238E27FC236}">
                <a16:creationId xmlns:a16="http://schemas.microsoft.com/office/drawing/2014/main" id="{69A7CC60-618E-F905-AEB6-14E36EEFE37D}"/>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163341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AF64DE52-85AA-BE59-489E-40A34C943CC3}"/>
              </a:ext>
            </a:extLst>
          </p:cNvPr>
          <p:cNvSpPr txBox="1"/>
          <p:nvPr/>
        </p:nvSpPr>
        <p:spPr>
          <a:xfrm>
            <a:off x="2254532" y="745194"/>
            <a:ext cx="4632648" cy="369332"/>
          </a:xfrm>
          <a:prstGeom prst="rect">
            <a:avLst/>
          </a:prstGeom>
          <a:noFill/>
        </p:spPr>
        <p:txBody>
          <a:bodyPr wrap="square">
            <a:spAutoFit/>
          </a:bodyPr>
          <a:lstStyle/>
          <a:p>
            <a:pPr algn="ctr"/>
            <a:r>
              <a:rPr lang="en-IN" b="1" i="0" dirty="0">
                <a:solidFill>
                  <a:schemeClr val="accent2">
                    <a:lumMod val="75000"/>
                  </a:schemeClr>
                </a:solidFill>
                <a:effectLst/>
                <a:latin typeface="Montserrat"/>
              </a:rPr>
              <a:t>Elite Clientele and Strategic Partners</a:t>
            </a:r>
          </a:p>
        </p:txBody>
      </p:sp>
      <p:pic>
        <p:nvPicPr>
          <p:cNvPr id="42" name="Picture 4">
            <a:extLst>
              <a:ext uri="{FF2B5EF4-FFF2-40B4-BE49-F238E27FC236}">
                <a16:creationId xmlns:a16="http://schemas.microsoft.com/office/drawing/2014/main" id="{8E249DA7-4B10-959A-05F2-66AD1B9DA8B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0950" y="1102837"/>
            <a:ext cx="14287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2528" y="1344303"/>
            <a:ext cx="1546238" cy="512763"/>
          </a:xfrm>
          <a:prstGeom prst="rect">
            <a:avLst/>
          </a:prstGeom>
        </p:spPr>
      </p:pic>
      <p:pic>
        <p:nvPicPr>
          <p:cNvPr id="47" name="Picture 4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1243" y="2405172"/>
            <a:ext cx="1403488" cy="601870"/>
          </a:xfrm>
          <a:prstGeom prst="rect">
            <a:avLst/>
          </a:prstGeom>
        </p:spPr>
      </p:pic>
      <p:pic>
        <p:nvPicPr>
          <p:cNvPr id="49" name="Picture 48" descr="A logo with a circle and a couple of circles&#10;&#10;Description automatically generated">
            <a:extLst>
              <a:ext uri="{FF2B5EF4-FFF2-40B4-BE49-F238E27FC236}">
                <a16:creationId xmlns:a16="http://schemas.microsoft.com/office/drawing/2014/main" id="{98265A00-9039-D6CD-1E47-C63F2506854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319716" y="2189799"/>
            <a:ext cx="1636457" cy="810436"/>
          </a:xfrm>
          <a:prstGeom prst="rect">
            <a:avLst/>
          </a:prstGeom>
        </p:spPr>
      </p:pic>
      <p:pic>
        <p:nvPicPr>
          <p:cNvPr id="50" name="Picture 12" descr="https://www.pragnaa.in/images/client4.jpg"/>
          <p:cNvPicPr>
            <a:picLocks noChangeAspect="1" noChangeArrowheads="1"/>
          </p:cNvPicPr>
          <p:nvPr/>
        </p:nvPicPr>
        <p:blipFill>
          <a:blip r:embed="rId6"/>
          <a:srcRect/>
          <a:stretch>
            <a:fillRect/>
          </a:stretch>
        </p:blipFill>
        <p:spPr bwMode="auto">
          <a:xfrm>
            <a:off x="176591" y="3340709"/>
            <a:ext cx="1428750" cy="952500"/>
          </a:xfrm>
          <a:prstGeom prst="rect">
            <a:avLst/>
          </a:prstGeom>
          <a:noFill/>
        </p:spPr>
      </p:pic>
      <p:pic>
        <p:nvPicPr>
          <p:cNvPr id="52" name="Picture 22" descr="https://www.pragnaa.in/images/client5.jpg"/>
          <p:cNvPicPr>
            <a:picLocks noChangeAspect="1" noChangeArrowheads="1"/>
          </p:cNvPicPr>
          <p:nvPr/>
        </p:nvPicPr>
        <p:blipFill>
          <a:blip r:embed="rId7"/>
          <a:srcRect/>
          <a:stretch>
            <a:fillRect/>
          </a:stretch>
        </p:blipFill>
        <p:spPr bwMode="auto">
          <a:xfrm>
            <a:off x="1968858" y="3340709"/>
            <a:ext cx="1428750" cy="952500"/>
          </a:xfrm>
          <a:prstGeom prst="rect">
            <a:avLst/>
          </a:prstGeom>
          <a:noFill/>
        </p:spPr>
      </p:pic>
      <p:pic>
        <p:nvPicPr>
          <p:cNvPr id="53" name="Picture 28" descr="https://www.pragnaa.in/images/client8.jpg"/>
          <p:cNvPicPr>
            <a:picLocks noChangeAspect="1" noChangeArrowheads="1"/>
          </p:cNvPicPr>
          <p:nvPr/>
        </p:nvPicPr>
        <p:blipFill>
          <a:blip r:embed="rId8"/>
          <a:srcRect/>
          <a:stretch>
            <a:fillRect/>
          </a:stretch>
        </p:blipFill>
        <p:spPr bwMode="auto">
          <a:xfrm>
            <a:off x="3668153" y="3426285"/>
            <a:ext cx="1428750" cy="952500"/>
          </a:xfrm>
          <a:prstGeom prst="rect">
            <a:avLst/>
          </a:prstGeom>
          <a:noFill/>
        </p:spPr>
      </p:pic>
      <p:pic>
        <p:nvPicPr>
          <p:cNvPr id="4" name="Picture 3">
            <a:extLst>
              <a:ext uri="{FF2B5EF4-FFF2-40B4-BE49-F238E27FC236}">
                <a16:creationId xmlns:a16="http://schemas.microsoft.com/office/drawing/2014/main" id="{C979F079-E192-20AD-996A-A23AF40C59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84683" y="1201966"/>
            <a:ext cx="1845353" cy="655100"/>
          </a:xfrm>
          <a:prstGeom prst="rect">
            <a:avLst/>
          </a:prstGeom>
        </p:spPr>
      </p:pic>
      <p:pic>
        <p:nvPicPr>
          <p:cNvPr id="9" name="Picture 8">
            <a:extLst>
              <a:ext uri="{FF2B5EF4-FFF2-40B4-BE49-F238E27FC236}">
                <a16:creationId xmlns:a16="http://schemas.microsoft.com/office/drawing/2014/main" id="{194CB654-485D-6057-6019-86D4EE858013}"/>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7" name="Group 6">
            <a:extLst>
              <a:ext uri="{FF2B5EF4-FFF2-40B4-BE49-F238E27FC236}">
                <a16:creationId xmlns:a16="http://schemas.microsoft.com/office/drawing/2014/main" id="{A71689A0-1542-BE27-0A12-C3DA343817FE}"/>
              </a:ext>
            </a:extLst>
          </p:cNvPr>
          <p:cNvGrpSpPr/>
          <p:nvPr/>
        </p:nvGrpSpPr>
        <p:grpSpPr>
          <a:xfrm>
            <a:off x="9565" y="6382368"/>
            <a:ext cx="9141714" cy="501092"/>
            <a:chOff x="9565" y="6382368"/>
            <a:chExt cx="9141714" cy="501092"/>
          </a:xfrm>
        </p:grpSpPr>
        <p:sp>
          <p:nvSpPr>
            <p:cNvPr id="12" name="Rectangle 11">
              <a:extLst>
                <a:ext uri="{FF2B5EF4-FFF2-40B4-BE49-F238E27FC236}">
                  <a16:creationId xmlns:a16="http://schemas.microsoft.com/office/drawing/2014/main" id="{5C9FCAED-CAE8-6272-E7FA-85D19F7DB6DF}"/>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4" name="Rectangle 13">
              <a:extLst>
                <a:ext uri="{FF2B5EF4-FFF2-40B4-BE49-F238E27FC236}">
                  <a16:creationId xmlns:a16="http://schemas.microsoft.com/office/drawing/2014/main" id="{C6B98345-636E-ACB3-2B57-6DB3AFF6BF9A}"/>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5" name="Rectangle 14">
            <a:extLst>
              <a:ext uri="{FF2B5EF4-FFF2-40B4-BE49-F238E27FC236}">
                <a16:creationId xmlns:a16="http://schemas.microsoft.com/office/drawing/2014/main" id="{8018A830-A06A-6116-4876-B02CC4AA69B2}"/>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pic>
        <p:nvPicPr>
          <p:cNvPr id="3074" name="Picture 2">
            <a:extLst>
              <a:ext uri="{FF2B5EF4-FFF2-40B4-BE49-F238E27FC236}">
                <a16:creationId xmlns:a16="http://schemas.microsoft.com/office/drawing/2014/main" id="{F8DE41C5-B42C-1E3D-193C-9154512C75F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90966" y="4455235"/>
            <a:ext cx="14287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4393078F-E0B0-AD5C-8845-AE5BA6A308E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41272" y="2260760"/>
            <a:ext cx="14287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s://www.pragnaa.in/images/client18.jpg"/>
          <p:cNvPicPr>
            <a:picLocks noChangeAspect="1" noChangeArrowheads="1"/>
          </p:cNvPicPr>
          <p:nvPr/>
        </p:nvPicPr>
        <p:blipFill>
          <a:blip r:embed="rId13"/>
          <a:srcRect/>
          <a:stretch>
            <a:fillRect/>
          </a:stretch>
        </p:blipFill>
        <p:spPr bwMode="auto">
          <a:xfrm>
            <a:off x="5833561" y="4523236"/>
            <a:ext cx="1428750" cy="952500"/>
          </a:xfrm>
          <a:prstGeom prst="rect">
            <a:avLst/>
          </a:prstGeom>
          <a:noFill/>
        </p:spPr>
      </p:pic>
      <p:pic>
        <p:nvPicPr>
          <p:cNvPr id="24" name="Picture 10">
            <a:extLst>
              <a:ext uri="{FF2B5EF4-FFF2-40B4-BE49-F238E27FC236}">
                <a16:creationId xmlns:a16="http://schemas.microsoft.com/office/drawing/2014/main" id="{451E8C20-85C7-39F3-0FAB-AD8174393A7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89761" y="4683332"/>
            <a:ext cx="14287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8EA7CB8-03AC-6929-3B63-0E8A3A53BBF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795818" y="4691712"/>
            <a:ext cx="1051873" cy="944120"/>
          </a:xfrm>
          <a:prstGeom prst="rect">
            <a:avLst/>
          </a:prstGeom>
        </p:spPr>
      </p:pic>
      <p:pic>
        <p:nvPicPr>
          <p:cNvPr id="5" name="Picture 4" descr="A logo of a construction company&#10;&#10;Description automatically generated">
            <a:extLst>
              <a:ext uri="{FF2B5EF4-FFF2-40B4-BE49-F238E27FC236}">
                <a16:creationId xmlns:a16="http://schemas.microsoft.com/office/drawing/2014/main" id="{51D67955-7F3B-F1F4-B5E3-FAE26DC8813C}"/>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7447753" y="3328776"/>
            <a:ext cx="1028844" cy="847843"/>
          </a:xfrm>
          <a:prstGeom prst="rect">
            <a:avLst/>
          </a:prstGeom>
        </p:spPr>
      </p:pic>
      <p:pic>
        <p:nvPicPr>
          <p:cNvPr id="4098" name="Picture 2">
            <a:extLst>
              <a:ext uri="{FF2B5EF4-FFF2-40B4-BE49-F238E27FC236}">
                <a16:creationId xmlns:a16="http://schemas.microsoft.com/office/drawing/2014/main" id="{88497B66-78DD-8E4F-447A-EC3F6F4E295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222215" y="1339728"/>
            <a:ext cx="2076390" cy="138426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4" descr="https://www.pragnaa.in/images/client70.jpg"/>
          <p:cNvPicPr>
            <a:picLocks noChangeAspect="1" noChangeArrowheads="1"/>
          </p:cNvPicPr>
          <p:nvPr/>
        </p:nvPicPr>
        <p:blipFill>
          <a:blip r:embed="rId18"/>
          <a:srcRect/>
          <a:stretch>
            <a:fillRect/>
          </a:stretch>
        </p:blipFill>
        <p:spPr bwMode="auto">
          <a:xfrm>
            <a:off x="7447753" y="4428343"/>
            <a:ext cx="1428750" cy="952500"/>
          </a:xfrm>
          <a:prstGeom prst="rect">
            <a:avLst/>
          </a:prstGeom>
          <a:noFill/>
        </p:spPr>
      </p:pic>
      <p:pic>
        <p:nvPicPr>
          <p:cNvPr id="6" name="Picture 5">
            <a:extLst>
              <a:ext uri="{FF2B5EF4-FFF2-40B4-BE49-F238E27FC236}">
                <a16:creationId xmlns:a16="http://schemas.microsoft.com/office/drawing/2014/main" id="{77D8567F-6A26-06C6-4922-D0CF18F88B6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754597" y="3246175"/>
            <a:ext cx="1586677" cy="360219"/>
          </a:xfrm>
          <a:prstGeom prst="rect">
            <a:avLst/>
          </a:prstGeom>
        </p:spPr>
      </p:pic>
    </p:spTree>
    <p:extLst>
      <p:ext uri="{BB962C8B-B14F-4D97-AF65-F5344CB8AC3E}">
        <p14:creationId xmlns:p14="http://schemas.microsoft.com/office/powerpoint/2010/main" val="3511653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AF64DE52-85AA-BE59-489E-40A34C943CC3}"/>
              </a:ext>
            </a:extLst>
          </p:cNvPr>
          <p:cNvSpPr txBox="1"/>
          <p:nvPr/>
        </p:nvSpPr>
        <p:spPr>
          <a:xfrm>
            <a:off x="2254532" y="745194"/>
            <a:ext cx="4632648" cy="369332"/>
          </a:xfrm>
          <a:prstGeom prst="rect">
            <a:avLst/>
          </a:prstGeom>
          <a:noFill/>
        </p:spPr>
        <p:txBody>
          <a:bodyPr wrap="square">
            <a:spAutoFit/>
          </a:bodyPr>
          <a:lstStyle/>
          <a:p>
            <a:pPr algn="ctr"/>
            <a:r>
              <a:rPr lang="en-IN" b="1" i="0" dirty="0">
                <a:solidFill>
                  <a:schemeClr val="accent2">
                    <a:lumMod val="75000"/>
                  </a:schemeClr>
                </a:solidFill>
                <a:effectLst/>
                <a:latin typeface="Montserrat"/>
              </a:rPr>
              <a:t>Elite Clientele and Strategic Partners</a:t>
            </a:r>
          </a:p>
        </p:txBody>
      </p:sp>
      <p:pic>
        <p:nvPicPr>
          <p:cNvPr id="31" name="Picture 10" descr="https://www.pragnaa.in/images/client36.jpg"/>
          <p:cNvPicPr>
            <a:picLocks noChangeAspect="1" noChangeArrowheads="1"/>
          </p:cNvPicPr>
          <p:nvPr/>
        </p:nvPicPr>
        <p:blipFill>
          <a:blip r:embed="rId2"/>
          <a:srcRect/>
          <a:stretch>
            <a:fillRect/>
          </a:stretch>
        </p:blipFill>
        <p:spPr bwMode="auto">
          <a:xfrm>
            <a:off x="7435239" y="1430740"/>
            <a:ext cx="1428750" cy="952500"/>
          </a:xfrm>
          <a:prstGeom prst="rect">
            <a:avLst/>
          </a:prstGeom>
          <a:noFill/>
        </p:spPr>
      </p:pic>
      <p:pic>
        <p:nvPicPr>
          <p:cNvPr id="34" name="Picture 32" descr="https://www.pragnaa.in/images/client32.jpg"/>
          <p:cNvPicPr>
            <a:picLocks noChangeAspect="1" noChangeArrowheads="1"/>
          </p:cNvPicPr>
          <p:nvPr/>
        </p:nvPicPr>
        <p:blipFill>
          <a:blip r:embed="rId3"/>
          <a:srcRect/>
          <a:stretch>
            <a:fillRect/>
          </a:stretch>
        </p:blipFill>
        <p:spPr bwMode="auto">
          <a:xfrm>
            <a:off x="5586468" y="1343013"/>
            <a:ext cx="1428750" cy="952500"/>
          </a:xfrm>
          <a:prstGeom prst="rect">
            <a:avLst/>
          </a:prstGeom>
          <a:noFill/>
        </p:spPr>
      </p:pic>
      <p:pic>
        <p:nvPicPr>
          <p:cNvPr id="50" name="Picture 30" descr="https://www.pragnaa.in/images/client87.jpg"/>
          <p:cNvPicPr>
            <a:picLocks noChangeAspect="1" noChangeArrowheads="1"/>
          </p:cNvPicPr>
          <p:nvPr/>
        </p:nvPicPr>
        <p:blipFill>
          <a:blip r:embed="rId4"/>
          <a:srcRect/>
          <a:stretch>
            <a:fillRect/>
          </a:stretch>
        </p:blipFill>
        <p:spPr bwMode="auto">
          <a:xfrm>
            <a:off x="341414" y="2560978"/>
            <a:ext cx="1428750" cy="952500"/>
          </a:xfrm>
          <a:prstGeom prst="rect">
            <a:avLst/>
          </a:prstGeom>
          <a:noFill/>
        </p:spPr>
      </p:pic>
      <p:pic>
        <p:nvPicPr>
          <p:cNvPr id="53" name="Picture 5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948206" y="2474912"/>
            <a:ext cx="1905000" cy="1270000"/>
          </a:xfrm>
          <a:prstGeom prst="rect">
            <a:avLst/>
          </a:prstGeom>
        </p:spPr>
      </p:pic>
      <p:pic>
        <p:nvPicPr>
          <p:cNvPr id="74" name="Picture 20" descr="https://www.pragnaa.in/images/client30.jpg"/>
          <p:cNvPicPr>
            <a:picLocks noChangeAspect="1" noChangeArrowheads="1"/>
          </p:cNvPicPr>
          <p:nvPr/>
        </p:nvPicPr>
        <p:blipFill>
          <a:blip r:embed="rId6"/>
          <a:srcRect/>
          <a:stretch>
            <a:fillRect/>
          </a:stretch>
        </p:blipFill>
        <p:spPr bwMode="auto">
          <a:xfrm>
            <a:off x="1948206" y="1488947"/>
            <a:ext cx="1428750" cy="952500"/>
          </a:xfrm>
          <a:prstGeom prst="rect">
            <a:avLst/>
          </a:prstGeom>
          <a:noFill/>
        </p:spPr>
      </p:pic>
      <p:pic>
        <p:nvPicPr>
          <p:cNvPr id="2" name="Picture 1">
            <a:extLst>
              <a:ext uri="{FF2B5EF4-FFF2-40B4-BE49-F238E27FC236}">
                <a16:creationId xmlns:a16="http://schemas.microsoft.com/office/drawing/2014/main" id="{300902FD-9DF1-5A0D-822F-4E78ACA276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295" y="1304896"/>
            <a:ext cx="1629869" cy="1086579"/>
          </a:xfrm>
          <a:prstGeom prst="rect">
            <a:avLst/>
          </a:prstGeom>
        </p:spPr>
      </p:pic>
      <p:pic>
        <p:nvPicPr>
          <p:cNvPr id="61" name="Picture 22" descr="https://www.pragnaa.in/images/client77.jpg"/>
          <p:cNvPicPr>
            <a:picLocks noChangeAspect="1" noChangeArrowheads="1"/>
          </p:cNvPicPr>
          <p:nvPr/>
        </p:nvPicPr>
        <p:blipFill>
          <a:blip r:embed="rId8"/>
          <a:srcRect/>
          <a:stretch>
            <a:fillRect/>
          </a:stretch>
        </p:blipFill>
        <p:spPr bwMode="auto">
          <a:xfrm>
            <a:off x="3796977" y="1323586"/>
            <a:ext cx="1428750" cy="952500"/>
          </a:xfrm>
          <a:prstGeom prst="rect">
            <a:avLst/>
          </a:prstGeom>
          <a:noFill/>
        </p:spPr>
      </p:pic>
      <p:pic>
        <p:nvPicPr>
          <p:cNvPr id="9" name="Picture 8">
            <a:extLst>
              <a:ext uri="{FF2B5EF4-FFF2-40B4-BE49-F238E27FC236}">
                <a16:creationId xmlns:a16="http://schemas.microsoft.com/office/drawing/2014/main" id="{17D39E62-FC67-E117-A94B-3EE1329B841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00936" y="2786277"/>
            <a:ext cx="1800476" cy="466790"/>
          </a:xfrm>
          <a:prstGeom prst="rect">
            <a:avLst/>
          </a:prstGeom>
        </p:spPr>
      </p:pic>
      <p:pic>
        <p:nvPicPr>
          <p:cNvPr id="15" name="Picture 14">
            <a:extLst>
              <a:ext uri="{FF2B5EF4-FFF2-40B4-BE49-F238E27FC236}">
                <a16:creationId xmlns:a16="http://schemas.microsoft.com/office/drawing/2014/main" id="{E736A507-BC73-5804-CA22-A410AFD15D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28575" y="2503828"/>
            <a:ext cx="695325" cy="1066800"/>
          </a:xfrm>
          <a:prstGeom prst="rect">
            <a:avLst/>
          </a:prstGeom>
        </p:spPr>
      </p:pic>
      <p:pic>
        <p:nvPicPr>
          <p:cNvPr id="17" name="Picture 16">
            <a:extLst>
              <a:ext uri="{FF2B5EF4-FFF2-40B4-BE49-F238E27FC236}">
                <a16:creationId xmlns:a16="http://schemas.microsoft.com/office/drawing/2014/main" id="{BCF359AC-F01F-B223-BC88-D5E022A14FD3}"/>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757091" y="12686"/>
            <a:ext cx="1326847" cy="1375524"/>
          </a:xfrm>
          <a:prstGeom prst="rect">
            <a:avLst/>
          </a:prstGeom>
        </p:spPr>
      </p:pic>
      <p:grpSp>
        <p:nvGrpSpPr>
          <p:cNvPr id="7" name="Group 6">
            <a:extLst>
              <a:ext uri="{FF2B5EF4-FFF2-40B4-BE49-F238E27FC236}">
                <a16:creationId xmlns:a16="http://schemas.microsoft.com/office/drawing/2014/main" id="{5E2B5F9B-7BC5-5F59-ECF7-976777397680}"/>
              </a:ext>
            </a:extLst>
          </p:cNvPr>
          <p:cNvGrpSpPr/>
          <p:nvPr/>
        </p:nvGrpSpPr>
        <p:grpSpPr>
          <a:xfrm>
            <a:off x="9565" y="6382368"/>
            <a:ext cx="9141714" cy="501092"/>
            <a:chOff x="9565" y="6382368"/>
            <a:chExt cx="9141714" cy="501092"/>
          </a:xfrm>
        </p:grpSpPr>
        <p:sp>
          <p:nvSpPr>
            <p:cNvPr id="18" name="Rectangle 17">
              <a:extLst>
                <a:ext uri="{FF2B5EF4-FFF2-40B4-BE49-F238E27FC236}">
                  <a16:creationId xmlns:a16="http://schemas.microsoft.com/office/drawing/2014/main" id="{A0913BC4-EBDE-545E-43B6-94A0DE09BF6B}"/>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9" name="Rectangle 18">
              <a:extLst>
                <a:ext uri="{FF2B5EF4-FFF2-40B4-BE49-F238E27FC236}">
                  <a16:creationId xmlns:a16="http://schemas.microsoft.com/office/drawing/2014/main" id="{C4D0E7A6-2E13-08B9-F409-34598603BE13}"/>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23" name="Rectangle 22">
            <a:extLst>
              <a:ext uri="{FF2B5EF4-FFF2-40B4-BE49-F238E27FC236}">
                <a16:creationId xmlns:a16="http://schemas.microsoft.com/office/drawing/2014/main" id="{ED4AE2F8-6039-D248-A2BB-E2BA9CF5BFD6}"/>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pic>
        <p:nvPicPr>
          <p:cNvPr id="78" name="Picture 77" descr="A close up of a logo&#10;&#10;Description automatically generated">
            <a:extLst>
              <a:ext uri="{FF2B5EF4-FFF2-40B4-BE49-F238E27FC236}">
                <a16:creationId xmlns:a16="http://schemas.microsoft.com/office/drawing/2014/main" id="{E8F7C9C3-45E3-7872-9274-643B581B8E81}"/>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2253806" y="3889426"/>
            <a:ext cx="2010056" cy="514422"/>
          </a:xfrm>
          <a:prstGeom prst="rect">
            <a:avLst/>
          </a:prstGeom>
        </p:spPr>
      </p:pic>
      <p:pic>
        <p:nvPicPr>
          <p:cNvPr id="33" name="Picture 32">
            <a:extLst>
              <a:ext uri="{FF2B5EF4-FFF2-40B4-BE49-F238E27FC236}">
                <a16:creationId xmlns:a16="http://schemas.microsoft.com/office/drawing/2014/main" id="{3998BACA-F340-F19A-7815-CE326975FF7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96104" y="2481591"/>
            <a:ext cx="1089754" cy="960203"/>
          </a:xfrm>
          <a:prstGeom prst="rect">
            <a:avLst/>
          </a:prstGeom>
        </p:spPr>
      </p:pic>
      <p:pic>
        <p:nvPicPr>
          <p:cNvPr id="4" name="Picture 3">
            <a:extLst>
              <a:ext uri="{FF2B5EF4-FFF2-40B4-BE49-F238E27FC236}">
                <a16:creationId xmlns:a16="http://schemas.microsoft.com/office/drawing/2014/main" id="{A400E381-F603-DE70-A9D6-0900E6FE045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7837" y="4311998"/>
            <a:ext cx="1985620" cy="863313"/>
          </a:xfrm>
          <a:prstGeom prst="rect">
            <a:avLst/>
          </a:prstGeom>
        </p:spPr>
      </p:pic>
      <p:pic>
        <p:nvPicPr>
          <p:cNvPr id="5" name="Picture 4">
            <a:extLst>
              <a:ext uri="{FF2B5EF4-FFF2-40B4-BE49-F238E27FC236}">
                <a16:creationId xmlns:a16="http://schemas.microsoft.com/office/drawing/2014/main" id="{D1A5A480-4CB7-FBE6-61DD-A80C7820E85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0644" y="3359498"/>
            <a:ext cx="1475527" cy="979499"/>
          </a:xfrm>
          <a:prstGeom prst="rect">
            <a:avLst/>
          </a:prstGeom>
        </p:spPr>
      </p:pic>
      <p:pic>
        <p:nvPicPr>
          <p:cNvPr id="60" name="Picture 59" descr="A red and white logo&#10;&#10;Description automatically generated">
            <a:extLst>
              <a:ext uri="{FF2B5EF4-FFF2-40B4-BE49-F238E27FC236}">
                <a16:creationId xmlns:a16="http://schemas.microsoft.com/office/drawing/2014/main" id="{94A6EE69-9658-DAFE-7E0D-3E9D9BE75868}"/>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7123900" y="4000251"/>
            <a:ext cx="724028" cy="807193"/>
          </a:xfrm>
          <a:prstGeom prst="rect">
            <a:avLst/>
          </a:prstGeom>
        </p:spPr>
      </p:pic>
      <p:pic>
        <p:nvPicPr>
          <p:cNvPr id="73" name="Picture 12" descr="https://www.pragnaa.in/images/client38.jpg"/>
          <p:cNvPicPr>
            <a:picLocks noChangeAspect="1" noChangeArrowheads="1"/>
          </p:cNvPicPr>
          <p:nvPr/>
        </p:nvPicPr>
        <p:blipFill>
          <a:blip r:embed="rId17"/>
          <a:srcRect/>
          <a:stretch>
            <a:fillRect/>
          </a:stretch>
        </p:blipFill>
        <p:spPr bwMode="auto">
          <a:xfrm>
            <a:off x="2601294" y="4785550"/>
            <a:ext cx="1506533" cy="1004355"/>
          </a:xfrm>
          <a:prstGeom prst="rect">
            <a:avLst/>
          </a:prstGeom>
          <a:noFill/>
        </p:spPr>
      </p:pic>
      <p:pic>
        <p:nvPicPr>
          <p:cNvPr id="30" name="Picture 29">
            <a:extLst>
              <a:ext uri="{FF2B5EF4-FFF2-40B4-BE49-F238E27FC236}">
                <a16:creationId xmlns:a16="http://schemas.microsoft.com/office/drawing/2014/main" id="{73FE2C0F-E3B7-00D2-E05F-FEEA4D3B9CB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417465" y="3508865"/>
            <a:ext cx="1644997" cy="1380417"/>
          </a:xfrm>
          <a:prstGeom prst="rect">
            <a:avLst/>
          </a:prstGeom>
        </p:spPr>
      </p:pic>
      <p:pic>
        <p:nvPicPr>
          <p:cNvPr id="14" name="Picture 13">
            <a:extLst>
              <a:ext uri="{FF2B5EF4-FFF2-40B4-BE49-F238E27FC236}">
                <a16:creationId xmlns:a16="http://schemas.microsoft.com/office/drawing/2014/main" id="{F35466D8-922A-4B72-07C4-24BA3FEFA70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783767" y="5145080"/>
            <a:ext cx="1891353" cy="527396"/>
          </a:xfrm>
          <a:prstGeom prst="rect">
            <a:avLst/>
          </a:prstGeom>
        </p:spPr>
      </p:pic>
    </p:spTree>
    <p:extLst>
      <p:ext uri="{BB962C8B-B14F-4D97-AF65-F5344CB8AC3E}">
        <p14:creationId xmlns:p14="http://schemas.microsoft.com/office/powerpoint/2010/main" val="182210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AF64DE52-85AA-BE59-489E-40A34C943CC3}"/>
              </a:ext>
            </a:extLst>
          </p:cNvPr>
          <p:cNvSpPr txBox="1"/>
          <p:nvPr/>
        </p:nvSpPr>
        <p:spPr>
          <a:xfrm>
            <a:off x="2254532" y="745194"/>
            <a:ext cx="4632648" cy="369332"/>
          </a:xfrm>
          <a:prstGeom prst="rect">
            <a:avLst/>
          </a:prstGeom>
          <a:noFill/>
        </p:spPr>
        <p:txBody>
          <a:bodyPr wrap="square">
            <a:spAutoFit/>
          </a:bodyPr>
          <a:lstStyle/>
          <a:p>
            <a:pPr algn="ctr"/>
            <a:r>
              <a:rPr lang="en-IN" b="1" i="0" dirty="0">
                <a:solidFill>
                  <a:schemeClr val="accent2">
                    <a:lumMod val="75000"/>
                  </a:schemeClr>
                </a:solidFill>
                <a:effectLst/>
                <a:latin typeface="Montserrat"/>
              </a:rPr>
              <a:t>Elite Clientele and Strategic Partners</a:t>
            </a:r>
          </a:p>
        </p:txBody>
      </p:sp>
      <p:pic>
        <p:nvPicPr>
          <p:cNvPr id="6" name="Picture 5">
            <a:extLst>
              <a:ext uri="{FF2B5EF4-FFF2-40B4-BE49-F238E27FC236}">
                <a16:creationId xmlns:a16="http://schemas.microsoft.com/office/drawing/2014/main" id="{9DC2EEE0-8552-8A55-0C0E-276665D1F17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57091" y="12686"/>
            <a:ext cx="1326847" cy="1375524"/>
          </a:xfrm>
          <a:prstGeom prst="rect">
            <a:avLst/>
          </a:prstGeom>
        </p:spPr>
      </p:pic>
      <p:grpSp>
        <p:nvGrpSpPr>
          <p:cNvPr id="7" name="Group 6">
            <a:extLst>
              <a:ext uri="{FF2B5EF4-FFF2-40B4-BE49-F238E27FC236}">
                <a16:creationId xmlns:a16="http://schemas.microsoft.com/office/drawing/2014/main" id="{DD2B28AD-C5A9-9809-495A-48684CE2A258}"/>
              </a:ext>
            </a:extLst>
          </p:cNvPr>
          <p:cNvGrpSpPr/>
          <p:nvPr/>
        </p:nvGrpSpPr>
        <p:grpSpPr>
          <a:xfrm>
            <a:off x="9565" y="6382368"/>
            <a:ext cx="9141714" cy="501092"/>
            <a:chOff x="9565" y="6382368"/>
            <a:chExt cx="9141714" cy="501092"/>
          </a:xfrm>
        </p:grpSpPr>
        <p:sp>
          <p:nvSpPr>
            <p:cNvPr id="15" name="Rectangle 14">
              <a:extLst>
                <a:ext uri="{FF2B5EF4-FFF2-40B4-BE49-F238E27FC236}">
                  <a16:creationId xmlns:a16="http://schemas.microsoft.com/office/drawing/2014/main" id="{5A44AA82-7E2A-2878-EDFD-4084AD450A13}"/>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8" name="Rectangle 17">
              <a:extLst>
                <a:ext uri="{FF2B5EF4-FFF2-40B4-BE49-F238E27FC236}">
                  <a16:creationId xmlns:a16="http://schemas.microsoft.com/office/drawing/2014/main" id="{75221F57-4A46-A900-B92F-843AEB50429F}"/>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9" name="Rectangle 18">
            <a:extLst>
              <a:ext uri="{FF2B5EF4-FFF2-40B4-BE49-F238E27FC236}">
                <a16:creationId xmlns:a16="http://schemas.microsoft.com/office/drawing/2014/main" id="{EA4B440A-C9F1-BF13-3F15-583ECAB06E2D}"/>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pic>
        <p:nvPicPr>
          <p:cNvPr id="2" name="Picture 1">
            <a:extLst>
              <a:ext uri="{FF2B5EF4-FFF2-40B4-BE49-F238E27FC236}">
                <a16:creationId xmlns:a16="http://schemas.microsoft.com/office/drawing/2014/main" id="{EF7DB8DE-C6FD-20FA-1F73-CD6E2F90DA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896" y="1655448"/>
            <a:ext cx="1325995" cy="739204"/>
          </a:xfrm>
          <a:prstGeom prst="rect">
            <a:avLst/>
          </a:prstGeom>
        </p:spPr>
      </p:pic>
      <p:pic>
        <p:nvPicPr>
          <p:cNvPr id="5" name="Picture 6" descr="https://www.pragnaa.in/images/client63.jpg">
            <a:extLst>
              <a:ext uri="{FF2B5EF4-FFF2-40B4-BE49-F238E27FC236}">
                <a16:creationId xmlns:a16="http://schemas.microsoft.com/office/drawing/2014/main" id="{A64CD3AE-231F-3B57-A1F8-4F50F8F49D80}"/>
              </a:ext>
            </a:extLst>
          </p:cNvPr>
          <p:cNvPicPr>
            <a:picLocks noChangeAspect="1" noChangeArrowheads="1"/>
          </p:cNvPicPr>
          <p:nvPr/>
        </p:nvPicPr>
        <p:blipFill>
          <a:blip r:embed="rId4"/>
          <a:srcRect/>
          <a:stretch>
            <a:fillRect/>
          </a:stretch>
        </p:blipFill>
        <p:spPr bwMode="auto">
          <a:xfrm>
            <a:off x="4367695" y="2708483"/>
            <a:ext cx="1504224" cy="1002816"/>
          </a:xfrm>
          <a:prstGeom prst="rect">
            <a:avLst/>
          </a:prstGeom>
          <a:noFill/>
        </p:spPr>
      </p:pic>
      <p:pic>
        <p:nvPicPr>
          <p:cNvPr id="10" name="Picture 24" descr="https://www.pragnaa.in/images/client121.jpg"/>
          <p:cNvPicPr>
            <a:picLocks noChangeAspect="1" noChangeArrowheads="1"/>
          </p:cNvPicPr>
          <p:nvPr/>
        </p:nvPicPr>
        <p:blipFill>
          <a:blip r:embed="rId5"/>
          <a:srcRect/>
          <a:stretch>
            <a:fillRect/>
          </a:stretch>
        </p:blipFill>
        <p:spPr bwMode="auto">
          <a:xfrm>
            <a:off x="2443457" y="1488955"/>
            <a:ext cx="1428750" cy="952500"/>
          </a:xfrm>
          <a:prstGeom prst="rect">
            <a:avLst/>
          </a:prstGeom>
          <a:noFill/>
        </p:spPr>
      </p:pic>
      <p:pic>
        <p:nvPicPr>
          <p:cNvPr id="8" name="Picture 7">
            <a:extLst>
              <a:ext uri="{FF2B5EF4-FFF2-40B4-BE49-F238E27FC236}">
                <a16:creationId xmlns:a16="http://schemas.microsoft.com/office/drawing/2014/main" id="{8596A11C-9678-5ACC-5B74-14659EA5D9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2673" y="1644778"/>
            <a:ext cx="1889924" cy="624894"/>
          </a:xfrm>
          <a:prstGeom prst="rect">
            <a:avLst/>
          </a:prstGeom>
        </p:spPr>
      </p:pic>
      <p:pic>
        <p:nvPicPr>
          <p:cNvPr id="1026" name="Picture 2">
            <a:extLst>
              <a:ext uri="{FF2B5EF4-FFF2-40B4-BE49-F238E27FC236}">
                <a16:creationId xmlns:a16="http://schemas.microsoft.com/office/drawing/2014/main" id="{7BD4B767-FE3E-F65C-BC38-4289F01FB1D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50553" y="2535968"/>
            <a:ext cx="14287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2" descr="https://www.pragnaa.in/images/client112.jpg">
            <a:extLst>
              <a:ext uri="{FF2B5EF4-FFF2-40B4-BE49-F238E27FC236}">
                <a16:creationId xmlns:a16="http://schemas.microsoft.com/office/drawing/2014/main" id="{8C919DBB-1C4F-BD8A-EF78-2FE65AB3CF1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448125" y="2877451"/>
            <a:ext cx="1280723" cy="853815"/>
          </a:xfrm>
          <a:prstGeom prst="rect">
            <a:avLst/>
          </a:prstGeom>
          <a:noFill/>
        </p:spPr>
      </p:pic>
      <p:pic>
        <p:nvPicPr>
          <p:cNvPr id="54" name="Picture 26" descr="https://www.pragnaa.in/images/client57.jpg"/>
          <p:cNvPicPr>
            <a:picLocks noChangeAspect="1" noChangeArrowheads="1"/>
          </p:cNvPicPr>
          <p:nvPr/>
        </p:nvPicPr>
        <p:blipFill>
          <a:blip r:embed="rId9"/>
          <a:srcRect/>
          <a:stretch>
            <a:fillRect/>
          </a:stretch>
        </p:blipFill>
        <p:spPr bwMode="auto">
          <a:xfrm>
            <a:off x="470138" y="2758799"/>
            <a:ext cx="1428750" cy="952500"/>
          </a:xfrm>
          <a:prstGeom prst="rect">
            <a:avLst/>
          </a:prstGeom>
          <a:noFill/>
        </p:spPr>
      </p:pic>
      <p:pic>
        <p:nvPicPr>
          <p:cNvPr id="20" name="Picture 19">
            <a:extLst>
              <a:ext uri="{FF2B5EF4-FFF2-40B4-BE49-F238E27FC236}">
                <a16:creationId xmlns:a16="http://schemas.microsoft.com/office/drawing/2014/main" id="{AA248637-C09C-7831-BE8A-55E21BBAC3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24319" y="1611609"/>
            <a:ext cx="1247600" cy="580025"/>
          </a:xfrm>
          <a:prstGeom prst="rect">
            <a:avLst/>
          </a:prstGeom>
        </p:spPr>
      </p:pic>
    </p:spTree>
    <p:extLst>
      <p:ext uri="{BB962C8B-B14F-4D97-AF65-F5344CB8AC3E}">
        <p14:creationId xmlns:p14="http://schemas.microsoft.com/office/powerpoint/2010/main" val="2636080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8" name="Group 7">
            <a:extLst>
              <a:ext uri="{FF2B5EF4-FFF2-40B4-BE49-F238E27FC236}">
                <a16:creationId xmlns:a16="http://schemas.microsoft.com/office/drawing/2014/main" id="{54719E1C-11BB-94EF-F484-FA883174CE24}"/>
              </a:ext>
            </a:extLst>
          </p:cNvPr>
          <p:cNvGrpSpPr/>
          <p:nvPr/>
        </p:nvGrpSpPr>
        <p:grpSpPr>
          <a:xfrm>
            <a:off x="3844212" y="1957804"/>
            <a:ext cx="4068986" cy="871104"/>
            <a:chOff x="4965575" y="-261958"/>
            <a:chExt cx="4253835" cy="717921"/>
          </a:xfrm>
        </p:grpSpPr>
        <p:sp>
          <p:nvSpPr>
            <p:cNvPr id="9" name="TextBox 8">
              <a:extLst>
                <a:ext uri="{FF2B5EF4-FFF2-40B4-BE49-F238E27FC236}">
                  <a16:creationId xmlns:a16="http://schemas.microsoft.com/office/drawing/2014/main" id="{E68CA16C-E7D5-6FFA-5A96-4BA01D838B71}"/>
                </a:ext>
              </a:extLst>
            </p:cNvPr>
            <p:cNvSpPr txBox="1"/>
            <p:nvPr/>
          </p:nvSpPr>
          <p:spPr>
            <a:xfrm>
              <a:off x="4965575" y="-261958"/>
              <a:ext cx="4135450" cy="383124"/>
            </a:xfrm>
            <a:prstGeom prst="rect">
              <a:avLst/>
            </a:prstGeom>
            <a:noFill/>
          </p:spPr>
          <p:txBody>
            <a:bodyPr wrap="square">
              <a:spAutoFit/>
            </a:bodyPr>
            <a:lstStyle/>
            <a:p>
              <a:pPr algn="ctr">
                <a:lnSpc>
                  <a:spcPct val="150000"/>
                </a:lnSpc>
              </a:pPr>
              <a:endParaRPr lang="en-US" sz="1800" b="1" u="sng" dirty="0">
                <a:solidFill>
                  <a:schemeClr val="tx2">
                    <a:lumMod val="50000"/>
                  </a:schemeClr>
                </a:solidFill>
              </a:endParaRPr>
            </a:p>
          </p:txBody>
        </p:sp>
        <p:sp>
          <p:nvSpPr>
            <p:cNvPr id="10" name="TextBox 9">
              <a:extLst>
                <a:ext uri="{FF2B5EF4-FFF2-40B4-BE49-F238E27FC236}">
                  <a16:creationId xmlns:a16="http://schemas.microsoft.com/office/drawing/2014/main" id="{1B127612-98A2-6B17-0CAB-63403348A11F}"/>
                </a:ext>
              </a:extLst>
            </p:cNvPr>
            <p:cNvSpPr txBox="1"/>
            <p:nvPr/>
          </p:nvSpPr>
          <p:spPr>
            <a:xfrm>
              <a:off x="5872521" y="141062"/>
              <a:ext cx="3346889" cy="314901"/>
            </a:xfrm>
            <a:prstGeom prst="rect">
              <a:avLst/>
            </a:prstGeom>
            <a:noFill/>
          </p:spPr>
          <p:txBody>
            <a:bodyPr wrap="square" rtlCol="0">
              <a:spAutoFit/>
            </a:bodyPr>
            <a:lstStyle/>
            <a:p>
              <a:pPr>
                <a:lnSpc>
                  <a:spcPct val="150000"/>
                </a:lnSpc>
              </a:pPr>
              <a:endParaRPr lang="fr-FR" sz="1400" b="1" dirty="0">
                <a:solidFill>
                  <a:schemeClr val="accent1">
                    <a:lumMod val="50000"/>
                  </a:schemeClr>
                </a:solidFill>
              </a:endParaRPr>
            </a:p>
          </p:txBody>
        </p:sp>
      </p:grpSp>
      <p:pic>
        <p:nvPicPr>
          <p:cNvPr id="14" name="Picture 13">
            <a:extLst>
              <a:ext uri="{FF2B5EF4-FFF2-40B4-BE49-F238E27FC236}">
                <a16:creationId xmlns:a16="http://schemas.microsoft.com/office/drawing/2014/main" id="{8C1AD586-5543-C09B-EFAB-EFD17E839BA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57091" y="12686"/>
            <a:ext cx="1326847" cy="1375524"/>
          </a:xfrm>
          <a:prstGeom prst="rect">
            <a:avLst/>
          </a:prstGeom>
        </p:spPr>
      </p:pic>
      <p:grpSp>
        <p:nvGrpSpPr>
          <p:cNvPr id="7" name="Group 6">
            <a:extLst>
              <a:ext uri="{FF2B5EF4-FFF2-40B4-BE49-F238E27FC236}">
                <a16:creationId xmlns:a16="http://schemas.microsoft.com/office/drawing/2014/main" id="{CAF6B39D-76CE-3364-70AC-063B3D301638}"/>
              </a:ext>
            </a:extLst>
          </p:cNvPr>
          <p:cNvGrpSpPr/>
          <p:nvPr/>
        </p:nvGrpSpPr>
        <p:grpSpPr>
          <a:xfrm>
            <a:off x="9565" y="6382368"/>
            <a:ext cx="9141714" cy="501092"/>
            <a:chOff x="9565" y="6382368"/>
            <a:chExt cx="9141714" cy="501092"/>
          </a:xfrm>
        </p:grpSpPr>
        <p:sp>
          <p:nvSpPr>
            <p:cNvPr id="15" name="Rectangle 14">
              <a:extLst>
                <a:ext uri="{FF2B5EF4-FFF2-40B4-BE49-F238E27FC236}">
                  <a16:creationId xmlns:a16="http://schemas.microsoft.com/office/drawing/2014/main" id="{487D771E-0ADA-CECE-1B89-1FDF8E1872BC}"/>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9" name="Rectangle 18">
              <a:extLst>
                <a:ext uri="{FF2B5EF4-FFF2-40B4-BE49-F238E27FC236}">
                  <a16:creationId xmlns:a16="http://schemas.microsoft.com/office/drawing/2014/main" id="{2451C01A-B845-7450-BBDF-A08531384697}"/>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20" name="Rectangle 19">
            <a:extLst>
              <a:ext uri="{FF2B5EF4-FFF2-40B4-BE49-F238E27FC236}">
                <a16:creationId xmlns:a16="http://schemas.microsoft.com/office/drawing/2014/main" id="{EF1CBABD-DBC7-F98F-9A75-563DA99952EC}"/>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
        <p:nvSpPr>
          <p:cNvPr id="12" name="TextBox 11">
            <a:extLst>
              <a:ext uri="{FF2B5EF4-FFF2-40B4-BE49-F238E27FC236}">
                <a16:creationId xmlns:a16="http://schemas.microsoft.com/office/drawing/2014/main" id="{996947EE-44AE-9A8C-FE66-6225CE58DA8C}"/>
              </a:ext>
            </a:extLst>
          </p:cNvPr>
          <p:cNvSpPr txBox="1"/>
          <p:nvPr/>
        </p:nvSpPr>
        <p:spPr>
          <a:xfrm>
            <a:off x="2179890" y="1423677"/>
            <a:ext cx="4641978" cy="2542363"/>
          </a:xfrm>
          <a:prstGeom prst="rect">
            <a:avLst/>
          </a:prstGeom>
          <a:noFill/>
        </p:spPr>
        <p:txBody>
          <a:bodyPr wrap="square">
            <a:spAutoFit/>
          </a:bodyPr>
          <a:lstStyle/>
          <a:p>
            <a:pPr algn="ctr">
              <a:lnSpc>
                <a:spcPct val="150000"/>
              </a:lnSpc>
            </a:pPr>
            <a:r>
              <a:rPr lang="en-IN" b="1" u="sng" dirty="0">
                <a:solidFill>
                  <a:schemeClr val="tx2">
                    <a:lumMod val="50000"/>
                  </a:schemeClr>
                </a:solidFill>
              </a:rPr>
              <a:t>CORPROTE &amp; REGISTERED OFFICE</a:t>
            </a:r>
            <a:endParaRPr lang="en-US" sz="1800" b="1" u="sng" dirty="0">
              <a:solidFill>
                <a:schemeClr val="tx2">
                  <a:lumMod val="50000"/>
                </a:schemeClr>
              </a:solidFill>
            </a:endParaRPr>
          </a:p>
          <a:p>
            <a:pPr algn="ctr">
              <a:lnSpc>
                <a:spcPct val="150000"/>
              </a:lnSpc>
            </a:pPr>
            <a:r>
              <a:rPr lang="fr-FR" sz="1800" b="1" dirty="0">
                <a:solidFill>
                  <a:schemeClr val="accent1">
                    <a:lumMod val="50000"/>
                  </a:schemeClr>
                </a:solidFill>
              </a:rPr>
              <a:t>Plot No. 1 (South), </a:t>
            </a:r>
            <a:r>
              <a:rPr lang="fr-FR" sz="1800" b="1" dirty="0" err="1">
                <a:solidFill>
                  <a:schemeClr val="accent1">
                    <a:lumMod val="50000"/>
                  </a:schemeClr>
                </a:solidFill>
              </a:rPr>
              <a:t>Ayyanar</a:t>
            </a:r>
            <a:r>
              <a:rPr lang="fr-FR" sz="1800" b="1" dirty="0">
                <a:solidFill>
                  <a:schemeClr val="accent1">
                    <a:lumMod val="50000"/>
                  </a:schemeClr>
                </a:solidFill>
              </a:rPr>
              <a:t> Nagar,</a:t>
            </a:r>
          </a:p>
          <a:p>
            <a:pPr algn="ctr">
              <a:lnSpc>
                <a:spcPct val="150000"/>
              </a:lnSpc>
            </a:pPr>
            <a:r>
              <a:rPr lang="fr-FR" sz="1800" b="1" dirty="0" err="1">
                <a:solidFill>
                  <a:schemeClr val="accent1">
                    <a:lumMod val="50000"/>
                  </a:schemeClr>
                </a:solidFill>
              </a:rPr>
              <a:t>Panangadi</a:t>
            </a:r>
            <a:r>
              <a:rPr lang="fr-FR" sz="1800" b="1" dirty="0">
                <a:solidFill>
                  <a:schemeClr val="accent1">
                    <a:lumMod val="50000"/>
                  </a:schemeClr>
                </a:solidFill>
              </a:rPr>
              <a:t>, </a:t>
            </a:r>
            <a:r>
              <a:rPr lang="fr-FR" sz="1800" b="1" dirty="0" err="1">
                <a:solidFill>
                  <a:schemeClr val="accent1">
                    <a:lumMod val="50000"/>
                  </a:schemeClr>
                </a:solidFill>
              </a:rPr>
              <a:t>Kulamangalam</a:t>
            </a:r>
            <a:r>
              <a:rPr lang="fr-FR" sz="1800" b="1" dirty="0">
                <a:solidFill>
                  <a:schemeClr val="accent1">
                    <a:lumMod val="50000"/>
                  </a:schemeClr>
                </a:solidFill>
              </a:rPr>
              <a:t> Main Road,</a:t>
            </a:r>
          </a:p>
          <a:p>
            <a:pPr algn="ctr">
              <a:lnSpc>
                <a:spcPct val="150000"/>
              </a:lnSpc>
            </a:pPr>
            <a:r>
              <a:rPr lang="fr-FR" sz="1800" b="1" dirty="0" err="1">
                <a:solidFill>
                  <a:schemeClr val="accent1">
                    <a:lumMod val="50000"/>
                  </a:schemeClr>
                </a:solidFill>
              </a:rPr>
              <a:t>Anaiyur</a:t>
            </a:r>
            <a:r>
              <a:rPr lang="fr-FR" sz="1800" b="1" dirty="0">
                <a:solidFill>
                  <a:schemeClr val="accent1">
                    <a:lumMod val="50000"/>
                  </a:schemeClr>
                </a:solidFill>
              </a:rPr>
              <a:t> Post, Madurai – 625 017</a:t>
            </a:r>
          </a:p>
          <a:p>
            <a:pPr algn="ctr">
              <a:lnSpc>
                <a:spcPct val="150000"/>
              </a:lnSpc>
            </a:pPr>
            <a:r>
              <a:rPr lang="fr-FR" sz="1800" b="1" dirty="0">
                <a:solidFill>
                  <a:schemeClr val="accent1">
                    <a:lumMod val="50000"/>
                  </a:schemeClr>
                </a:solidFill>
              </a:rPr>
              <a:t>Ph : 97903 68982</a:t>
            </a:r>
          </a:p>
          <a:p>
            <a:pPr algn="ctr">
              <a:lnSpc>
                <a:spcPct val="150000"/>
              </a:lnSpc>
            </a:pPr>
            <a:r>
              <a:rPr lang="fr-FR" sz="1800" b="1" dirty="0">
                <a:solidFill>
                  <a:schemeClr val="accent1">
                    <a:lumMod val="50000"/>
                  </a:schemeClr>
                </a:solidFill>
                <a:hlinkClick r:id="rId3"/>
              </a:rPr>
              <a:t>SKSRINIVASAN@VEERAYEEHR.COM</a:t>
            </a:r>
            <a:r>
              <a:rPr lang="fr-FR" sz="1800" b="1" dirty="0">
                <a:solidFill>
                  <a:schemeClr val="accent1">
                    <a:lumMod val="50000"/>
                  </a:schemeClr>
                </a:solidFill>
              </a:rPr>
              <a:t> </a:t>
            </a:r>
            <a:endParaRPr lang="en-IN" dirty="0"/>
          </a:p>
        </p:txBody>
      </p:sp>
    </p:spTree>
    <p:extLst>
      <p:ext uri="{BB962C8B-B14F-4D97-AF65-F5344CB8AC3E}">
        <p14:creationId xmlns:p14="http://schemas.microsoft.com/office/powerpoint/2010/main" val="4055068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AF64DE52-85AA-BE59-489E-40A34C943CC3}"/>
              </a:ext>
            </a:extLst>
          </p:cNvPr>
          <p:cNvSpPr txBox="1"/>
          <p:nvPr/>
        </p:nvSpPr>
        <p:spPr>
          <a:xfrm>
            <a:off x="2308155" y="797382"/>
            <a:ext cx="4493790" cy="369332"/>
          </a:xfrm>
          <a:prstGeom prst="rect">
            <a:avLst/>
          </a:prstGeom>
          <a:noFill/>
        </p:spPr>
        <p:txBody>
          <a:bodyPr wrap="square">
            <a:spAutoFit/>
          </a:bodyPr>
          <a:lstStyle/>
          <a:p>
            <a:pPr algn="ctr"/>
            <a:r>
              <a:rPr lang="en-IN" b="1" dirty="0">
                <a:solidFill>
                  <a:schemeClr val="accent2">
                    <a:lumMod val="75000"/>
                  </a:schemeClr>
                </a:solidFill>
                <a:latin typeface="Montserrat"/>
              </a:rPr>
              <a:t>PRESENCE IN PAN India Operations</a:t>
            </a:r>
          </a:p>
        </p:txBody>
      </p:sp>
      <p:grpSp>
        <p:nvGrpSpPr>
          <p:cNvPr id="80" name="Group 79">
            <a:extLst>
              <a:ext uri="{FF2B5EF4-FFF2-40B4-BE49-F238E27FC236}">
                <a16:creationId xmlns:a16="http://schemas.microsoft.com/office/drawing/2014/main" id="{99E1D897-C310-9E99-6145-792E7ADA6649}"/>
              </a:ext>
            </a:extLst>
          </p:cNvPr>
          <p:cNvGrpSpPr/>
          <p:nvPr/>
        </p:nvGrpSpPr>
        <p:grpSpPr>
          <a:xfrm>
            <a:off x="575809" y="1349059"/>
            <a:ext cx="7990093" cy="4159882"/>
            <a:chOff x="457200" y="845888"/>
            <a:chExt cx="8419306" cy="4588667"/>
          </a:xfrm>
        </p:grpSpPr>
        <p:sp>
          <p:nvSpPr>
            <p:cNvPr id="81" name="Rectangle: Rounded Corners 80">
              <a:extLst>
                <a:ext uri="{FF2B5EF4-FFF2-40B4-BE49-F238E27FC236}">
                  <a16:creationId xmlns:a16="http://schemas.microsoft.com/office/drawing/2014/main" id="{CA93B999-53C1-3D95-269B-8F98C294805B}"/>
                </a:ext>
              </a:extLst>
            </p:cNvPr>
            <p:cNvSpPr/>
            <p:nvPr/>
          </p:nvSpPr>
          <p:spPr>
            <a:xfrm>
              <a:off x="457200" y="906370"/>
              <a:ext cx="8305799" cy="610374"/>
            </a:xfrm>
            <a:prstGeom prst="roundRect">
              <a:avLst>
                <a:gd name="adj" fmla="val 50000"/>
              </a:avLst>
            </a:prstGeom>
            <a:solidFill>
              <a:schemeClr val="bg1"/>
            </a:solidFill>
            <a:ln>
              <a:noFill/>
            </a:ln>
            <a:effectLst>
              <a:innerShdw blurRad="1905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2" name="Group 81">
              <a:extLst>
                <a:ext uri="{FF2B5EF4-FFF2-40B4-BE49-F238E27FC236}">
                  <a16:creationId xmlns:a16="http://schemas.microsoft.com/office/drawing/2014/main" id="{C49BC106-AE47-592B-B9E4-930FA8D7B84D}"/>
                </a:ext>
              </a:extLst>
            </p:cNvPr>
            <p:cNvGrpSpPr/>
            <p:nvPr/>
          </p:nvGrpSpPr>
          <p:grpSpPr>
            <a:xfrm>
              <a:off x="5226193" y="868805"/>
              <a:ext cx="2126312" cy="3757219"/>
              <a:chOff x="6679891" y="388313"/>
              <a:chExt cx="2434714" cy="4712558"/>
            </a:xfrm>
          </p:grpSpPr>
          <p:sp>
            <p:nvSpPr>
              <p:cNvPr id="138" name="Freeform: Shape 137">
                <a:extLst>
                  <a:ext uri="{FF2B5EF4-FFF2-40B4-BE49-F238E27FC236}">
                    <a16:creationId xmlns:a16="http://schemas.microsoft.com/office/drawing/2014/main" id="{E6A24A1D-CDAF-28C0-D598-BB3DB5C585C9}"/>
                  </a:ext>
                </a:extLst>
              </p:cNvPr>
              <p:cNvSpPr/>
              <p:nvPr/>
            </p:nvSpPr>
            <p:spPr>
              <a:xfrm>
                <a:off x="7745571" y="2821152"/>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Freeform: Shape 138">
                <a:extLst>
                  <a:ext uri="{FF2B5EF4-FFF2-40B4-BE49-F238E27FC236}">
                    <a16:creationId xmlns:a16="http://schemas.microsoft.com/office/drawing/2014/main" id="{02686106-82B1-98F4-7F12-B983477F2ABD}"/>
                  </a:ext>
                </a:extLst>
              </p:cNvPr>
              <p:cNvSpPr/>
              <p:nvPr/>
            </p:nvSpPr>
            <p:spPr>
              <a:xfrm>
                <a:off x="6679891" y="2844360"/>
                <a:ext cx="2208628" cy="2208628"/>
              </a:xfrm>
              <a:custGeom>
                <a:avLst/>
                <a:gdLst>
                  <a:gd name="connsiteX0" fmla="*/ 1104314 w 2208628"/>
                  <a:gd name="connsiteY0" fmla="*/ 137153 h 2208628"/>
                  <a:gd name="connsiteX1" fmla="*/ 996529 w 2208628"/>
                  <a:gd name="connsiteY1" fmla="*/ 244938 h 2208628"/>
                  <a:gd name="connsiteX2" fmla="*/ 1104314 w 2208628"/>
                  <a:gd name="connsiteY2" fmla="*/ 352723 h 2208628"/>
                  <a:gd name="connsiteX3" fmla="*/ 1212099 w 2208628"/>
                  <a:gd name="connsiteY3" fmla="*/ 244938 h 2208628"/>
                  <a:gd name="connsiteX4" fmla="*/ 1104314 w 2208628"/>
                  <a:gd name="connsiteY4" fmla="*/ 137153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37153"/>
                    </a:moveTo>
                    <a:cubicBezTo>
                      <a:pt x="1044786" y="137153"/>
                      <a:pt x="996529" y="185410"/>
                      <a:pt x="996529" y="244938"/>
                    </a:cubicBezTo>
                    <a:cubicBezTo>
                      <a:pt x="996529" y="304466"/>
                      <a:pt x="1044786" y="352723"/>
                      <a:pt x="1104314" y="352723"/>
                    </a:cubicBezTo>
                    <a:cubicBezTo>
                      <a:pt x="1163842" y="352723"/>
                      <a:pt x="1212099" y="304466"/>
                      <a:pt x="1212099" y="244938"/>
                    </a:cubicBezTo>
                    <a:cubicBezTo>
                      <a:pt x="1212099" y="185410"/>
                      <a:pt x="1163842" y="137153"/>
                      <a:pt x="1104314" y="137153"/>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660066">
                      <a:alpha val="50000"/>
                    </a:srgbClr>
                  </a:gs>
                  <a:gs pos="100000">
                    <a:srgbClr val="CC00CC">
                      <a:alpha val="69804"/>
                    </a:srgbClr>
                  </a:gs>
                </a:gsLst>
                <a:lin ang="0" scaled="0"/>
                <a:tileRect/>
              </a:gradFill>
              <a:ln>
                <a:gradFill>
                  <a:gsLst>
                    <a:gs pos="0">
                      <a:srgbClr val="660066"/>
                    </a:gs>
                    <a:gs pos="100000">
                      <a:srgbClr val="CC00CC">
                        <a:alpha val="0"/>
                      </a:srgbClr>
                    </a:gs>
                  </a:gsLst>
                  <a:lin ang="19200000" scaled="0"/>
                </a:gradFill>
              </a:ln>
              <a:effectLst>
                <a:innerShdw blurRad="317500" dir="8400000">
                  <a:schemeClr val="bg1"/>
                </a:innerShdw>
                <a:reflection blurRad="6350" stA="35000" endPos="90000" dir="5400000" sy="-100000" algn="bl" rotWithShape="0"/>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0" name="Group 139">
                <a:extLst>
                  <a:ext uri="{FF2B5EF4-FFF2-40B4-BE49-F238E27FC236}">
                    <a16:creationId xmlns:a16="http://schemas.microsoft.com/office/drawing/2014/main" id="{25C5545C-FB9C-BF8B-0191-38611952BD7D}"/>
                  </a:ext>
                </a:extLst>
              </p:cNvPr>
              <p:cNvGrpSpPr/>
              <p:nvPr/>
            </p:nvGrpSpPr>
            <p:grpSpPr>
              <a:xfrm>
                <a:off x="7399576" y="388313"/>
                <a:ext cx="769257" cy="769257"/>
                <a:chOff x="5877141" y="400287"/>
                <a:chExt cx="769257" cy="769257"/>
              </a:xfrm>
            </p:grpSpPr>
            <p:sp>
              <p:nvSpPr>
                <p:cNvPr id="147" name="Oval 146">
                  <a:extLst>
                    <a:ext uri="{FF2B5EF4-FFF2-40B4-BE49-F238E27FC236}">
                      <a16:creationId xmlns:a16="http://schemas.microsoft.com/office/drawing/2014/main" id="{D9B419C8-7032-004F-E06E-38C73EE7E531}"/>
                    </a:ext>
                  </a:extLst>
                </p:cNvPr>
                <p:cNvSpPr/>
                <p:nvPr/>
              </p:nvSpPr>
              <p:spPr>
                <a:xfrm>
                  <a:off x="5877141"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Oval 147">
                  <a:extLst>
                    <a:ext uri="{FF2B5EF4-FFF2-40B4-BE49-F238E27FC236}">
                      <a16:creationId xmlns:a16="http://schemas.microsoft.com/office/drawing/2014/main" id="{71B6CA08-C2C5-3E3E-207F-BD2F21850751}"/>
                    </a:ext>
                  </a:extLst>
                </p:cNvPr>
                <p:cNvSpPr/>
                <p:nvPr/>
              </p:nvSpPr>
              <p:spPr>
                <a:xfrm>
                  <a:off x="6052450" y="575111"/>
                  <a:ext cx="418638" cy="418638"/>
                </a:xfrm>
                <a:prstGeom prst="ellipse">
                  <a:avLst/>
                </a:prstGeom>
                <a:gradFill flip="none" rotWithShape="1">
                  <a:gsLst>
                    <a:gs pos="0">
                      <a:srgbClr val="660066"/>
                    </a:gs>
                    <a:gs pos="100000">
                      <a:srgbClr val="CC00CC"/>
                    </a:gs>
                  </a:gsLst>
                  <a:lin ang="0" scaled="0"/>
                  <a:tileRect/>
                </a:gradFill>
                <a:ln>
                  <a:gradFill>
                    <a:gsLst>
                      <a:gs pos="0">
                        <a:srgbClr val="660066"/>
                      </a:gs>
                      <a:gs pos="100000">
                        <a:srgbClr val="CC00CC">
                          <a:alpha val="0"/>
                        </a:srgbClr>
                      </a:gs>
                    </a:gsLst>
                    <a:lin ang="19200000" scaled="0"/>
                  </a:gradFill>
                </a:ln>
                <a:effectLst>
                  <a:innerShdw blurRad="317500" dir="8400000">
                    <a:schemeClr val="bg1"/>
                  </a:innerShdw>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141" name="Straight Connector 140">
                <a:extLst>
                  <a:ext uri="{FF2B5EF4-FFF2-40B4-BE49-F238E27FC236}">
                    <a16:creationId xmlns:a16="http://schemas.microsoft.com/office/drawing/2014/main" id="{31B493CF-B519-78F2-02F1-7572B03E0438}"/>
                  </a:ext>
                </a:extLst>
              </p:cNvPr>
              <p:cNvCxnSpPr>
                <a:cxnSpLocks/>
                <a:stCxn id="147" idx="4"/>
                <a:endCxn id="139" idx="5"/>
              </p:cNvCxnSpPr>
              <p:nvPr/>
            </p:nvCxnSpPr>
            <p:spPr>
              <a:xfrm>
                <a:off x="7784205" y="1157570"/>
                <a:ext cx="0" cy="16867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2" name="Freeform: Shape 141">
                <a:extLst>
                  <a:ext uri="{FF2B5EF4-FFF2-40B4-BE49-F238E27FC236}">
                    <a16:creationId xmlns:a16="http://schemas.microsoft.com/office/drawing/2014/main" id="{1FE5EBEE-05E3-A5A6-C77E-BC7BD7D8D7AB}"/>
                  </a:ext>
                </a:extLst>
              </p:cNvPr>
              <p:cNvSpPr/>
              <p:nvPr/>
            </p:nvSpPr>
            <p:spPr>
              <a:xfrm>
                <a:off x="7777118" y="2826093"/>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Freeform: Shape 142">
                <a:extLst>
                  <a:ext uri="{FF2B5EF4-FFF2-40B4-BE49-F238E27FC236}">
                    <a16:creationId xmlns:a16="http://schemas.microsoft.com/office/drawing/2014/main" id="{BDB2F785-3EC2-950A-ADD2-6AED140DB444}"/>
                  </a:ext>
                </a:extLst>
              </p:cNvPr>
              <p:cNvSpPr/>
              <p:nvPr/>
            </p:nvSpPr>
            <p:spPr>
              <a:xfrm>
                <a:off x="7751413" y="2804004"/>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Freeform: Shape 143">
                <a:extLst>
                  <a:ext uri="{FF2B5EF4-FFF2-40B4-BE49-F238E27FC236}">
                    <a16:creationId xmlns:a16="http://schemas.microsoft.com/office/drawing/2014/main" id="{22E08AC3-14F8-6755-AEB3-F500A95C6F7D}"/>
                  </a:ext>
                </a:extLst>
              </p:cNvPr>
              <p:cNvSpPr/>
              <p:nvPr/>
            </p:nvSpPr>
            <p:spPr>
              <a:xfrm>
                <a:off x="7758079" y="2784951"/>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Oval 144">
                <a:extLst>
                  <a:ext uri="{FF2B5EF4-FFF2-40B4-BE49-F238E27FC236}">
                    <a16:creationId xmlns:a16="http://schemas.microsoft.com/office/drawing/2014/main" id="{AEDAC2F1-8A8E-0D37-1631-38545EDB73D3}"/>
                  </a:ext>
                </a:extLst>
              </p:cNvPr>
              <p:cNvSpPr/>
              <p:nvPr/>
            </p:nvSpPr>
            <p:spPr>
              <a:xfrm>
                <a:off x="6909288" y="5029874"/>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TextBox 145">
                <a:extLst>
                  <a:ext uri="{FF2B5EF4-FFF2-40B4-BE49-F238E27FC236}">
                    <a16:creationId xmlns:a16="http://schemas.microsoft.com/office/drawing/2014/main" id="{BF3C562F-6D97-42F6-F24A-F1AB4B782B10}"/>
                  </a:ext>
                </a:extLst>
              </p:cNvPr>
              <p:cNvSpPr txBox="1"/>
              <p:nvPr/>
            </p:nvSpPr>
            <p:spPr>
              <a:xfrm>
                <a:off x="7414100" y="3408332"/>
                <a:ext cx="1700505" cy="386035"/>
              </a:xfrm>
              <a:prstGeom prst="rect">
                <a:avLst/>
              </a:prstGeom>
              <a:noFill/>
            </p:spPr>
            <p:txBody>
              <a:bodyPr wrap="square" rtlCol="0">
                <a:spAutoFit/>
              </a:bodyPr>
              <a:lstStyle/>
              <a:p>
                <a:r>
                  <a:rPr lang="en-US" sz="1400" b="1" dirty="0">
                    <a:solidFill>
                      <a:srgbClr val="FFFFFF"/>
                    </a:solidFill>
                    <a:latin typeface="Century Gothic" pitchFamily="34" charset="0"/>
                  </a:rPr>
                  <a:t>Delhi</a:t>
                </a:r>
              </a:p>
            </p:txBody>
          </p:sp>
        </p:grpSp>
        <p:grpSp>
          <p:nvGrpSpPr>
            <p:cNvPr id="83" name="Group 82">
              <a:extLst>
                <a:ext uri="{FF2B5EF4-FFF2-40B4-BE49-F238E27FC236}">
                  <a16:creationId xmlns:a16="http://schemas.microsoft.com/office/drawing/2014/main" id="{6B9F7C32-D1F1-D832-6658-8A8EC61DB398}"/>
                </a:ext>
              </a:extLst>
            </p:cNvPr>
            <p:cNvGrpSpPr/>
            <p:nvPr/>
          </p:nvGrpSpPr>
          <p:grpSpPr>
            <a:xfrm>
              <a:off x="6812803" y="906370"/>
              <a:ext cx="2063703" cy="4246665"/>
              <a:chOff x="8496628" y="435429"/>
              <a:chExt cx="2363025" cy="5326454"/>
            </a:xfrm>
          </p:grpSpPr>
          <p:sp>
            <p:nvSpPr>
              <p:cNvPr id="127" name="Freeform: Shape 126">
                <a:extLst>
                  <a:ext uri="{FF2B5EF4-FFF2-40B4-BE49-F238E27FC236}">
                    <a16:creationId xmlns:a16="http://schemas.microsoft.com/office/drawing/2014/main" id="{7026F5B0-4213-5B60-BAD4-16C3C948CC29}"/>
                  </a:ext>
                </a:extLst>
              </p:cNvPr>
              <p:cNvSpPr/>
              <p:nvPr/>
            </p:nvSpPr>
            <p:spPr>
              <a:xfrm>
                <a:off x="9562617" y="3441238"/>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Freeform: Shape 127">
                <a:extLst>
                  <a:ext uri="{FF2B5EF4-FFF2-40B4-BE49-F238E27FC236}">
                    <a16:creationId xmlns:a16="http://schemas.microsoft.com/office/drawing/2014/main" id="{9097ACD4-1287-9A4D-41B3-513B74D314CA}"/>
                  </a:ext>
                </a:extLst>
              </p:cNvPr>
              <p:cNvSpPr/>
              <p:nvPr/>
            </p:nvSpPr>
            <p:spPr>
              <a:xfrm>
                <a:off x="8496628" y="3462887"/>
                <a:ext cx="2208628" cy="2208628"/>
              </a:xfrm>
              <a:custGeom>
                <a:avLst/>
                <a:gdLst>
                  <a:gd name="connsiteX0" fmla="*/ 1104314 w 2208628"/>
                  <a:gd name="connsiteY0" fmla="*/ 124227 h 2208628"/>
                  <a:gd name="connsiteX1" fmla="*/ 996529 w 2208628"/>
                  <a:gd name="connsiteY1" fmla="*/ 232012 h 2208628"/>
                  <a:gd name="connsiteX2" fmla="*/ 1104314 w 2208628"/>
                  <a:gd name="connsiteY2" fmla="*/ 339797 h 2208628"/>
                  <a:gd name="connsiteX3" fmla="*/ 1212099 w 2208628"/>
                  <a:gd name="connsiteY3" fmla="*/ 232012 h 2208628"/>
                  <a:gd name="connsiteX4" fmla="*/ 1104314 w 2208628"/>
                  <a:gd name="connsiteY4" fmla="*/ 124227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24227"/>
                    </a:moveTo>
                    <a:cubicBezTo>
                      <a:pt x="1044786" y="124227"/>
                      <a:pt x="996529" y="172484"/>
                      <a:pt x="996529" y="232012"/>
                    </a:cubicBezTo>
                    <a:cubicBezTo>
                      <a:pt x="996529" y="291540"/>
                      <a:pt x="1044786" y="339797"/>
                      <a:pt x="1104314" y="339797"/>
                    </a:cubicBezTo>
                    <a:cubicBezTo>
                      <a:pt x="1163842" y="339797"/>
                      <a:pt x="1212099" y="291540"/>
                      <a:pt x="1212099" y="232012"/>
                    </a:cubicBezTo>
                    <a:cubicBezTo>
                      <a:pt x="1212099" y="172484"/>
                      <a:pt x="1163842" y="124227"/>
                      <a:pt x="1104314" y="124227"/>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FF0066">
                      <a:alpha val="49804"/>
                    </a:srgbClr>
                  </a:gs>
                  <a:gs pos="100000">
                    <a:srgbClr val="FF3399">
                      <a:alpha val="69804"/>
                    </a:srgbClr>
                  </a:gs>
                </a:gsLst>
                <a:lin ang="0" scaled="0"/>
                <a:tileRect/>
              </a:gradFill>
              <a:ln>
                <a:gradFill>
                  <a:gsLst>
                    <a:gs pos="0">
                      <a:srgbClr val="FF0066"/>
                    </a:gs>
                    <a:gs pos="100000">
                      <a:srgbClr val="FF3399">
                        <a:alpha val="0"/>
                      </a:srgbClr>
                    </a:gs>
                  </a:gsLst>
                  <a:lin ang="19200000" scaled="0"/>
                </a:gradFill>
              </a:ln>
              <a:effectLst>
                <a:innerShdw blurRad="317500" dir="8400000">
                  <a:schemeClr val="bg1"/>
                </a:innerShdw>
                <a:reflection blurRad="6350" stA="35000" endPos="90000" dir="5400000" sy="-100000" algn="bl" rotWithShape="0"/>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9" name="Group 128">
                <a:extLst>
                  <a:ext uri="{FF2B5EF4-FFF2-40B4-BE49-F238E27FC236}">
                    <a16:creationId xmlns:a16="http://schemas.microsoft.com/office/drawing/2014/main" id="{1E8CB728-C8AF-6B7A-EDE9-9255333A51C1}"/>
                  </a:ext>
                </a:extLst>
              </p:cNvPr>
              <p:cNvGrpSpPr/>
              <p:nvPr/>
            </p:nvGrpSpPr>
            <p:grpSpPr>
              <a:xfrm>
                <a:off x="9217095" y="435429"/>
                <a:ext cx="769257" cy="769257"/>
                <a:chOff x="7255412" y="400287"/>
                <a:chExt cx="769257" cy="769257"/>
              </a:xfrm>
            </p:grpSpPr>
            <p:sp>
              <p:nvSpPr>
                <p:cNvPr id="136" name="Oval 135">
                  <a:extLst>
                    <a:ext uri="{FF2B5EF4-FFF2-40B4-BE49-F238E27FC236}">
                      <a16:creationId xmlns:a16="http://schemas.microsoft.com/office/drawing/2014/main" id="{621D8472-27A6-256C-6216-99C686D74E38}"/>
                    </a:ext>
                  </a:extLst>
                </p:cNvPr>
                <p:cNvSpPr/>
                <p:nvPr/>
              </p:nvSpPr>
              <p:spPr>
                <a:xfrm>
                  <a:off x="7255412"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Oval 136">
                  <a:extLst>
                    <a:ext uri="{FF2B5EF4-FFF2-40B4-BE49-F238E27FC236}">
                      <a16:creationId xmlns:a16="http://schemas.microsoft.com/office/drawing/2014/main" id="{5463DB83-1C72-11E4-D94D-1275A0597E9A}"/>
                    </a:ext>
                  </a:extLst>
                </p:cNvPr>
                <p:cNvSpPr/>
                <p:nvPr/>
              </p:nvSpPr>
              <p:spPr>
                <a:xfrm>
                  <a:off x="7430721" y="575111"/>
                  <a:ext cx="418638" cy="418638"/>
                </a:xfrm>
                <a:prstGeom prst="ellipse">
                  <a:avLst/>
                </a:prstGeom>
                <a:gradFill flip="none" rotWithShape="1">
                  <a:gsLst>
                    <a:gs pos="0">
                      <a:srgbClr val="FF0066"/>
                    </a:gs>
                    <a:gs pos="100000">
                      <a:srgbClr val="FF3399"/>
                    </a:gs>
                  </a:gsLst>
                  <a:lin ang="0" scaled="0"/>
                  <a:tileRect/>
                </a:gradFill>
                <a:ln>
                  <a:gradFill>
                    <a:gsLst>
                      <a:gs pos="0">
                        <a:srgbClr val="FF0066"/>
                      </a:gs>
                      <a:gs pos="100000">
                        <a:srgbClr val="FF3399">
                          <a:alpha val="0"/>
                        </a:srgbClr>
                      </a:gs>
                    </a:gsLst>
                    <a:lin ang="19200000" scaled="0"/>
                  </a:gradFill>
                </a:ln>
                <a:effectLst>
                  <a:innerShdw blurRad="317500" dir="8400000">
                    <a:schemeClr val="bg1"/>
                  </a:innerShdw>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130" name="Straight Connector 129">
                <a:extLst>
                  <a:ext uri="{FF2B5EF4-FFF2-40B4-BE49-F238E27FC236}">
                    <a16:creationId xmlns:a16="http://schemas.microsoft.com/office/drawing/2014/main" id="{884F5130-AD0A-5A2F-93E7-93D59AB0A44F}"/>
                  </a:ext>
                </a:extLst>
              </p:cNvPr>
              <p:cNvCxnSpPr>
                <a:cxnSpLocks/>
                <a:stCxn id="136" idx="4"/>
                <a:endCxn id="128" idx="5"/>
              </p:cNvCxnSpPr>
              <p:nvPr/>
            </p:nvCxnSpPr>
            <p:spPr>
              <a:xfrm flipH="1">
                <a:off x="9600942" y="1204686"/>
                <a:ext cx="782" cy="22582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1" name="Freeform: Shape 130">
                <a:extLst>
                  <a:ext uri="{FF2B5EF4-FFF2-40B4-BE49-F238E27FC236}">
                    <a16:creationId xmlns:a16="http://schemas.microsoft.com/office/drawing/2014/main" id="{A937C3D3-2D88-3CF8-48F9-DEAF21E9DF64}"/>
                  </a:ext>
                </a:extLst>
              </p:cNvPr>
              <p:cNvSpPr/>
              <p:nvPr/>
            </p:nvSpPr>
            <p:spPr>
              <a:xfrm>
                <a:off x="9594164" y="3446179"/>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2" name="Freeform: Shape 131">
                <a:extLst>
                  <a:ext uri="{FF2B5EF4-FFF2-40B4-BE49-F238E27FC236}">
                    <a16:creationId xmlns:a16="http://schemas.microsoft.com/office/drawing/2014/main" id="{6196544E-23D1-BFD9-66E3-2334D46F7112}"/>
                  </a:ext>
                </a:extLst>
              </p:cNvPr>
              <p:cNvSpPr/>
              <p:nvPr/>
            </p:nvSpPr>
            <p:spPr>
              <a:xfrm>
                <a:off x="9568459" y="3424090"/>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Freeform: Shape 132">
                <a:extLst>
                  <a:ext uri="{FF2B5EF4-FFF2-40B4-BE49-F238E27FC236}">
                    <a16:creationId xmlns:a16="http://schemas.microsoft.com/office/drawing/2014/main" id="{8E386D1A-5F02-99DC-AD26-62E32DE225F8}"/>
                  </a:ext>
                </a:extLst>
              </p:cNvPr>
              <p:cNvSpPr/>
              <p:nvPr/>
            </p:nvSpPr>
            <p:spPr>
              <a:xfrm>
                <a:off x="9575125" y="3405037"/>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Oval 133">
                <a:extLst>
                  <a:ext uri="{FF2B5EF4-FFF2-40B4-BE49-F238E27FC236}">
                    <a16:creationId xmlns:a16="http://schemas.microsoft.com/office/drawing/2014/main" id="{8672C561-863C-2E81-1DE5-B3D6C0A7A465}"/>
                  </a:ext>
                </a:extLst>
              </p:cNvPr>
              <p:cNvSpPr/>
              <p:nvPr/>
            </p:nvSpPr>
            <p:spPr>
              <a:xfrm>
                <a:off x="8742514" y="5690886"/>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TextBox 134">
                <a:extLst>
                  <a:ext uri="{FF2B5EF4-FFF2-40B4-BE49-F238E27FC236}">
                    <a16:creationId xmlns:a16="http://schemas.microsoft.com/office/drawing/2014/main" id="{4CBF7A31-AD75-FB36-F145-7A9E45CA77BA}"/>
                  </a:ext>
                </a:extLst>
              </p:cNvPr>
              <p:cNvSpPr txBox="1"/>
              <p:nvPr/>
            </p:nvSpPr>
            <p:spPr>
              <a:xfrm>
                <a:off x="9159147" y="4077358"/>
                <a:ext cx="1700506" cy="386035"/>
              </a:xfrm>
              <a:prstGeom prst="rect">
                <a:avLst/>
              </a:prstGeom>
              <a:noFill/>
            </p:spPr>
            <p:txBody>
              <a:bodyPr wrap="square" rtlCol="0">
                <a:spAutoFit/>
              </a:bodyPr>
              <a:lstStyle/>
              <a:p>
                <a:r>
                  <a:rPr lang="en-US" sz="1400" b="1" dirty="0">
                    <a:solidFill>
                      <a:srgbClr val="9E1A9E"/>
                    </a:solidFill>
                    <a:latin typeface="Century Gothic" panose="020B0502020202020204" pitchFamily="34" charset="0"/>
                  </a:rPr>
                  <a:t>Gujarat</a:t>
                </a:r>
              </a:p>
            </p:txBody>
          </p:sp>
        </p:grpSp>
        <p:grpSp>
          <p:nvGrpSpPr>
            <p:cNvPr id="84" name="Group 83">
              <a:extLst>
                <a:ext uri="{FF2B5EF4-FFF2-40B4-BE49-F238E27FC236}">
                  <a16:creationId xmlns:a16="http://schemas.microsoft.com/office/drawing/2014/main" id="{F6CB8A4F-699C-06DC-2AB2-A07A2F178B06}"/>
                </a:ext>
              </a:extLst>
            </p:cNvPr>
            <p:cNvGrpSpPr/>
            <p:nvPr/>
          </p:nvGrpSpPr>
          <p:grpSpPr>
            <a:xfrm>
              <a:off x="1965481" y="889923"/>
              <a:ext cx="2186623" cy="4136370"/>
              <a:chOff x="2946244" y="414801"/>
              <a:chExt cx="2503773" cy="5188114"/>
            </a:xfrm>
          </p:grpSpPr>
          <p:sp>
            <p:nvSpPr>
              <p:cNvPr id="115" name="Freeform: Shape 114">
                <a:extLst>
                  <a:ext uri="{FF2B5EF4-FFF2-40B4-BE49-F238E27FC236}">
                    <a16:creationId xmlns:a16="http://schemas.microsoft.com/office/drawing/2014/main" id="{6F00955E-6305-5A8A-23BB-729905A16454}"/>
                  </a:ext>
                </a:extLst>
              </p:cNvPr>
              <p:cNvSpPr/>
              <p:nvPr/>
            </p:nvSpPr>
            <p:spPr>
              <a:xfrm>
                <a:off x="4011925" y="3297855"/>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Freeform: Shape 115">
                <a:extLst>
                  <a:ext uri="{FF2B5EF4-FFF2-40B4-BE49-F238E27FC236}">
                    <a16:creationId xmlns:a16="http://schemas.microsoft.com/office/drawing/2014/main" id="{C6018D5B-C371-D7D4-87A2-1F0B0EBFAF39}"/>
                  </a:ext>
                </a:extLst>
              </p:cNvPr>
              <p:cNvSpPr/>
              <p:nvPr/>
            </p:nvSpPr>
            <p:spPr>
              <a:xfrm>
                <a:off x="2946244" y="3308817"/>
                <a:ext cx="2208628" cy="2208628"/>
              </a:xfrm>
              <a:custGeom>
                <a:avLst/>
                <a:gdLst>
                  <a:gd name="connsiteX0" fmla="*/ 1104314 w 2208628"/>
                  <a:gd name="connsiteY0" fmla="*/ 123187 h 2208628"/>
                  <a:gd name="connsiteX1" fmla="*/ 996529 w 2208628"/>
                  <a:gd name="connsiteY1" fmla="*/ 230972 h 2208628"/>
                  <a:gd name="connsiteX2" fmla="*/ 1104314 w 2208628"/>
                  <a:gd name="connsiteY2" fmla="*/ 338757 h 2208628"/>
                  <a:gd name="connsiteX3" fmla="*/ 1212099 w 2208628"/>
                  <a:gd name="connsiteY3" fmla="*/ 230972 h 2208628"/>
                  <a:gd name="connsiteX4" fmla="*/ 1104314 w 2208628"/>
                  <a:gd name="connsiteY4" fmla="*/ 123187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23187"/>
                    </a:moveTo>
                    <a:cubicBezTo>
                      <a:pt x="1044786" y="123187"/>
                      <a:pt x="996529" y="171444"/>
                      <a:pt x="996529" y="230972"/>
                    </a:cubicBezTo>
                    <a:cubicBezTo>
                      <a:pt x="996529" y="290500"/>
                      <a:pt x="1044786" y="338757"/>
                      <a:pt x="1104314" y="338757"/>
                    </a:cubicBezTo>
                    <a:cubicBezTo>
                      <a:pt x="1163842" y="338757"/>
                      <a:pt x="1212099" y="290500"/>
                      <a:pt x="1212099" y="230972"/>
                    </a:cubicBezTo>
                    <a:cubicBezTo>
                      <a:pt x="1212099" y="171444"/>
                      <a:pt x="1163842" y="123187"/>
                      <a:pt x="1104314" y="123187"/>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0099CC">
                      <a:alpha val="49804"/>
                    </a:srgbClr>
                  </a:gs>
                  <a:gs pos="100000">
                    <a:srgbClr val="00CCFF">
                      <a:alpha val="69804"/>
                    </a:srgbClr>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7" name="Group 116">
                <a:extLst>
                  <a:ext uri="{FF2B5EF4-FFF2-40B4-BE49-F238E27FC236}">
                    <a16:creationId xmlns:a16="http://schemas.microsoft.com/office/drawing/2014/main" id="{D26EF6F3-36CC-E9B7-92CF-764DBF45633D}"/>
                  </a:ext>
                </a:extLst>
              </p:cNvPr>
              <p:cNvGrpSpPr/>
              <p:nvPr/>
            </p:nvGrpSpPr>
            <p:grpSpPr>
              <a:xfrm>
                <a:off x="3657625" y="414801"/>
                <a:ext cx="769257" cy="769257"/>
                <a:chOff x="3120599" y="400287"/>
                <a:chExt cx="769257" cy="769257"/>
              </a:xfrm>
            </p:grpSpPr>
            <p:sp>
              <p:nvSpPr>
                <p:cNvPr id="125" name="Oval 124">
                  <a:extLst>
                    <a:ext uri="{FF2B5EF4-FFF2-40B4-BE49-F238E27FC236}">
                      <a16:creationId xmlns:a16="http://schemas.microsoft.com/office/drawing/2014/main" id="{F7CD9018-70B6-B61C-4706-510A7EFD3CFD}"/>
                    </a:ext>
                  </a:extLst>
                </p:cNvPr>
                <p:cNvSpPr/>
                <p:nvPr/>
              </p:nvSpPr>
              <p:spPr>
                <a:xfrm>
                  <a:off x="3120599"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Oval 125">
                  <a:extLst>
                    <a:ext uri="{FF2B5EF4-FFF2-40B4-BE49-F238E27FC236}">
                      <a16:creationId xmlns:a16="http://schemas.microsoft.com/office/drawing/2014/main" id="{86A2BC23-5040-E41A-BA2C-87016C1C205B}"/>
                    </a:ext>
                  </a:extLst>
                </p:cNvPr>
                <p:cNvSpPr/>
                <p:nvPr/>
              </p:nvSpPr>
              <p:spPr>
                <a:xfrm>
                  <a:off x="3295908" y="575111"/>
                  <a:ext cx="418638" cy="418638"/>
                </a:xfrm>
                <a:prstGeom prst="ellipse">
                  <a:avLst/>
                </a:prstGeom>
                <a:gradFill flip="none" rotWithShape="1">
                  <a:gsLst>
                    <a:gs pos="0">
                      <a:srgbClr val="0099CC"/>
                    </a:gs>
                    <a:gs pos="100000">
                      <a:srgbClr val="00CCFF"/>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118" name="Straight Connector 117">
                <a:extLst>
                  <a:ext uri="{FF2B5EF4-FFF2-40B4-BE49-F238E27FC236}">
                    <a16:creationId xmlns:a16="http://schemas.microsoft.com/office/drawing/2014/main" id="{19A28608-E72E-68BD-D7A8-3A0C31BECCCD}"/>
                  </a:ext>
                </a:extLst>
              </p:cNvPr>
              <p:cNvCxnSpPr>
                <a:cxnSpLocks/>
                <a:stCxn id="125" idx="4"/>
                <a:endCxn id="116" idx="5"/>
              </p:cNvCxnSpPr>
              <p:nvPr/>
            </p:nvCxnSpPr>
            <p:spPr>
              <a:xfrm>
                <a:off x="4042254" y="1184058"/>
                <a:ext cx="8304" cy="21247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Freeform: Shape 118">
                <a:extLst>
                  <a:ext uri="{FF2B5EF4-FFF2-40B4-BE49-F238E27FC236}">
                    <a16:creationId xmlns:a16="http://schemas.microsoft.com/office/drawing/2014/main" id="{30FD648A-3272-E192-B8B4-CC38F77160A9}"/>
                  </a:ext>
                </a:extLst>
              </p:cNvPr>
              <p:cNvSpPr/>
              <p:nvPr/>
            </p:nvSpPr>
            <p:spPr>
              <a:xfrm>
                <a:off x="4043472" y="3302796"/>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Freeform: Shape 119">
                <a:extLst>
                  <a:ext uri="{FF2B5EF4-FFF2-40B4-BE49-F238E27FC236}">
                    <a16:creationId xmlns:a16="http://schemas.microsoft.com/office/drawing/2014/main" id="{AFC35441-C5F0-ED5D-0BB0-522B3A2794B5}"/>
                  </a:ext>
                </a:extLst>
              </p:cNvPr>
              <p:cNvSpPr/>
              <p:nvPr/>
            </p:nvSpPr>
            <p:spPr>
              <a:xfrm>
                <a:off x="4017767" y="3280707"/>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Freeform: Shape 120">
                <a:extLst>
                  <a:ext uri="{FF2B5EF4-FFF2-40B4-BE49-F238E27FC236}">
                    <a16:creationId xmlns:a16="http://schemas.microsoft.com/office/drawing/2014/main" id="{58A6C2F5-A682-C753-2A42-09513890CC06}"/>
                  </a:ext>
                </a:extLst>
              </p:cNvPr>
              <p:cNvSpPr/>
              <p:nvPr/>
            </p:nvSpPr>
            <p:spPr>
              <a:xfrm>
                <a:off x="4024433" y="3261654"/>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Oval 121">
                <a:extLst>
                  <a:ext uri="{FF2B5EF4-FFF2-40B4-BE49-F238E27FC236}">
                    <a16:creationId xmlns:a16="http://schemas.microsoft.com/office/drawing/2014/main" id="{A1032929-EF4B-BBAC-679C-D909F40A8E9A}"/>
                  </a:ext>
                </a:extLst>
              </p:cNvPr>
              <p:cNvSpPr/>
              <p:nvPr/>
            </p:nvSpPr>
            <p:spPr>
              <a:xfrm>
                <a:off x="3168962" y="5531918"/>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TextBox 122">
                <a:extLst>
                  <a:ext uri="{FF2B5EF4-FFF2-40B4-BE49-F238E27FC236}">
                    <a16:creationId xmlns:a16="http://schemas.microsoft.com/office/drawing/2014/main" id="{49CBB0CD-979F-4E34-E9E8-7B2D6BF29745}"/>
                  </a:ext>
                </a:extLst>
              </p:cNvPr>
              <p:cNvSpPr txBox="1"/>
              <p:nvPr/>
            </p:nvSpPr>
            <p:spPr>
              <a:xfrm>
                <a:off x="3749512" y="3882474"/>
                <a:ext cx="1700505" cy="386035"/>
              </a:xfrm>
              <a:prstGeom prst="rect">
                <a:avLst/>
              </a:prstGeom>
              <a:noFill/>
            </p:spPr>
            <p:txBody>
              <a:bodyPr wrap="square" rtlCol="0">
                <a:spAutoFit/>
              </a:bodyPr>
              <a:lstStyle/>
              <a:p>
                <a:r>
                  <a:rPr lang="en-US" sz="1400" b="1" dirty="0">
                    <a:solidFill>
                      <a:srgbClr val="0070C0"/>
                    </a:solidFill>
                    <a:latin typeface="Century Gothic" panose="020B0502020202020204" pitchFamily="34" charset="0"/>
                  </a:rPr>
                  <a:t>Bihar</a:t>
                </a:r>
              </a:p>
            </p:txBody>
          </p:sp>
          <p:sp>
            <p:nvSpPr>
              <p:cNvPr id="124" name="TextBox 123">
                <a:extLst>
                  <a:ext uri="{FF2B5EF4-FFF2-40B4-BE49-F238E27FC236}">
                    <a16:creationId xmlns:a16="http://schemas.microsoft.com/office/drawing/2014/main" id="{472C5F54-28DD-4651-89A7-AD50D9843F93}"/>
                  </a:ext>
                </a:extLst>
              </p:cNvPr>
              <p:cNvSpPr txBox="1"/>
              <p:nvPr/>
            </p:nvSpPr>
            <p:spPr>
              <a:xfrm>
                <a:off x="3621643" y="3826692"/>
                <a:ext cx="211525" cy="386035"/>
              </a:xfrm>
              <a:prstGeom prst="rect">
                <a:avLst/>
              </a:prstGeom>
              <a:noFill/>
            </p:spPr>
            <p:txBody>
              <a:bodyPr wrap="none" rtlCol="0">
                <a:spAutoFit/>
              </a:bodyPr>
              <a:lstStyle/>
              <a:p>
                <a:endParaRPr lang="en-US" sz="1400" b="1" dirty="0">
                  <a:latin typeface="Century Gothic" panose="020B0502020202020204" pitchFamily="34" charset="0"/>
                </a:endParaRPr>
              </a:p>
            </p:txBody>
          </p:sp>
        </p:grpSp>
        <p:grpSp>
          <p:nvGrpSpPr>
            <p:cNvPr id="85" name="Group 84">
              <a:extLst>
                <a:ext uri="{FF2B5EF4-FFF2-40B4-BE49-F238E27FC236}">
                  <a16:creationId xmlns:a16="http://schemas.microsoft.com/office/drawing/2014/main" id="{D52DAA58-5CE7-44E2-0516-76818B9F1A6E}"/>
                </a:ext>
              </a:extLst>
            </p:cNvPr>
            <p:cNvGrpSpPr/>
            <p:nvPr/>
          </p:nvGrpSpPr>
          <p:grpSpPr>
            <a:xfrm>
              <a:off x="3640570" y="845888"/>
              <a:ext cx="1928863" cy="4257925"/>
              <a:chOff x="4864290" y="359569"/>
              <a:chExt cx="2208628" cy="5340577"/>
            </a:xfrm>
          </p:grpSpPr>
          <p:sp>
            <p:nvSpPr>
              <p:cNvPr id="104" name="Freeform: Shape 103">
                <a:extLst>
                  <a:ext uri="{FF2B5EF4-FFF2-40B4-BE49-F238E27FC236}">
                    <a16:creationId xmlns:a16="http://schemas.microsoft.com/office/drawing/2014/main" id="{37E8078C-6867-F55E-1BF3-04729B3E4B6D}"/>
                  </a:ext>
                </a:extLst>
              </p:cNvPr>
              <p:cNvSpPr/>
              <p:nvPr/>
            </p:nvSpPr>
            <p:spPr>
              <a:xfrm>
                <a:off x="5937057" y="3411066"/>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Freeform: Shape 104">
                <a:extLst>
                  <a:ext uri="{FF2B5EF4-FFF2-40B4-BE49-F238E27FC236}">
                    <a16:creationId xmlns:a16="http://schemas.microsoft.com/office/drawing/2014/main" id="{00FFE0B6-B17E-1F3A-C44A-321E716F14D9}"/>
                  </a:ext>
                </a:extLst>
              </p:cNvPr>
              <p:cNvSpPr/>
              <p:nvPr/>
            </p:nvSpPr>
            <p:spPr>
              <a:xfrm>
                <a:off x="4864290" y="3429000"/>
                <a:ext cx="2208628" cy="2208628"/>
              </a:xfrm>
              <a:custGeom>
                <a:avLst/>
                <a:gdLst>
                  <a:gd name="connsiteX0" fmla="*/ 1104314 w 2208628"/>
                  <a:gd name="connsiteY0" fmla="*/ 143598 h 2208628"/>
                  <a:gd name="connsiteX1" fmla="*/ 996529 w 2208628"/>
                  <a:gd name="connsiteY1" fmla="*/ 251383 h 2208628"/>
                  <a:gd name="connsiteX2" fmla="*/ 1104314 w 2208628"/>
                  <a:gd name="connsiteY2" fmla="*/ 359168 h 2208628"/>
                  <a:gd name="connsiteX3" fmla="*/ 1212099 w 2208628"/>
                  <a:gd name="connsiteY3" fmla="*/ 251383 h 2208628"/>
                  <a:gd name="connsiteX4" fmla="*/ 1104314 w 2208628"/>
                  <a:gd name="connsiteY4" fmla="*/ 143598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43598"/>
                    </a:moveTo>
                    <a:cubicBezTo>
                      <a:pt x="1044786" y="143598"/>
                      <a:pt x="996529" y="191855"/>
                      <a:pt x="996529" y="251383"/>
                    </a:cubicBezTo>
                    <a:cubicBezTo>
                      <a:pt x="996529" y="310911"/>
                      <a:pt x="1044786" y="359168"/>
                      <a:pt x="1104314" y="359168"/>
                    </a:cubicBezTo>
                    <a:cubicBezTo>
                      <a:pt x="1163842" y="359168"/>
                      <a:pt x="1212099" y="310911"/>
                      <a:pt x="1212099" y="251383"/>
                    </a:cubicBezTo>
                    <a:cubicBezTo>
                      <a:pt x="1212099" y="191855"/>
                      <a:pt x="1163842" y="143598"/>
                      <a:pt x="1104314" y="143598"/>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FF9900">
                      <a:lumMod val="88000"/>
                      <a:lumOff val="12000"/>
                      <a:alpha val="50000"/>
                    </a:srgbClr>
                  </a:gs>
                  <a:gs pos="100000">
                    <a:srgbClr val="FFCC00">
                      <a:alpha val="70000"/>
                    </a:srgbClr>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6" name="Group 105">
                <a:extLst>
                  <a:ext uri="{FF2B5EF4-FFF2-40B4-BE49-F238E27FC236}">
                    <a16:creationId xmlns:a16="http://schemas.microsoft.com/office/drawing/2014/main" id="{B08BC608-B360-097C-1DC0-33A2B226587F}"/>
                  </a:ext>
                </a:extLst>
              </p:cNvPr>
              <p:cNvGrpSpPr/>
              <p:nvPr/>
            </p:nvGrpSpPr>
            <p:grpSpPr>
              <a:xfrm>
                <a:off x="5588567" y="359569"/>
                <a:ext cx="769257" cy="769257"/>
                <a:chOff x="4498870" y="400287"/>
                <a:chExt cx="769257" cy="769257"/>
              </a:xfrm>
            </p:grpSpPr>
            <p:sp>
              <p:nvSpPr>
                <p:cNvPr id="113" name="Oval 112">
                  <a:extLst>
                    <a:ext uri="{FF2B5EF4-FFF2-40B4-BE49-F238E27FC236}">
                      <a16:creationId xmlns:a16="http://schemas.microsoft.com/office/drawing/2014/main" id="{A4056226-04AB-7CCB-D481-FFA0AAB4ED4E}"/>
                    </a:ext>
                  </a:extLst>
                </p:cNvPr>
                <p:cNvSpPr/>
                <p:nvPr/>
              </p:nvSpPr>
              <p:spPr>
                <a:xfrm>
                  <a:off x="4498870"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Oval 113">
                  <a:extLst>
                    <a:ext uri="{FF2B5EF4-FFF2-40B4-BE49-F238E27FC236}">
                      <a16:creationId xmlns:a16="http://schemas.microsoft.com/office/drawing/2014/main" id="{93F60B6C-02C2-9010-1339-064AB761B790}"/>
                    </a:ext>
                  </a:extLst>
                </p:cNvPr>
                <p:cNvSpPr/>
                <p:nvPr/>
              </p:nvSpPr>
              <p:spPr>
                <a:xfrm>
                  <a:off x="4674179" y="575111"/>
                  <a:ext cx="418638" cy="418638"/>
                </a:xfrm>
                <a:prstGeom prst="ellipse">
                  <a:avLst/>
                </a:prstGeom>
                <a:gradFill flip="none" rotWithShape="1">
                  <a:gsLst>
                    <a:gs pos="0">
                      <a:srgbClr val="FF9900">
                        <a:lumMod val="88000"/>
                        <a:lumOff val="12000"/>
                      </a:srgbClr>
                    </a:gs>
                    <a:gs pos="100000">
                      <a:srgbClr val="FFCC00"/>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107" name="Straight Connector 106">
                <a:extLst>
                  <a:ext uri="{FF2B5EF4-FFF2-40B4-BE49-F238E27FC236}">
                    <a16:creationId xmlns:a16="http://schemas.microsoft.com/office/drawing/2014/main" id="{C5FBB412-DACA-FF8F-29C4-BD1E51FAA1D6}"/>
                  </a:ext>
                </a:extLst>
              </p:cNvPr>
              <p:cNvCxnSpPr>
                <a:cxnSpLocks/>
                <a:stCxn id="113" idx="4"/>
                <a:endCxn id="105" idx="5"/>
              </p:cNvCxnSpPr>
              <p:nvPr/>
            </p:nvCxnSpPr>
            <p:spPr>
              <a:xfrm flipH="1">
                <a:off x="5968604" y="1128826"/>
                <a:ext cx="4592" cy="23001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Freeform: Shape 107">
                <a:extLst>
                  <a:ext uri="{FF2B5EF4-FFF2-40B4-BE49-F238E27FC236}">
                    <a16:creationId xmlns:a16="http://schemas.microsoft.com/office/drawing/2014/main" id="{CFFF2FA2-DB4F-00D8-B6EA-2949C0641789}"/>
                  </a:ext>
                </a:extLst>
              </p:cNvPr>
              <p:cNvSpPr/>
              <p:nvPr/>
            </p:nvSpPr>
            <p:spPr>
              <a:xfrm>
                <a:off x="5968604" y="3416007"/>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Freeform: Shape 108">
                <a:extLst>
                  <a:ext uri="{FF2B5EF4-FFF2-40B4-BE49-F238E27FC236}">
                    <a16:creationId xmlns:a16="http://schemas.microsoft.com/office/drawing/2014/main" id="{D1A240E0-318A-D71A-F463-C0153D66B1AE}"/>
                  </a:ext>
                </a:extLst>
              </p:cNvPr>
              <p:cNvSpPr/>
              <p:nvPr/>
            </p:nvSpPr>
            <p:spPr>
              <a:xfrm>
                <a:off x="5942899" y="3393918"/>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Freeform: Shape 109">
                <a:extLst>
                  <a:ext uri="{FF2B5EF4-FFF2-40B4-BE49-F238E27FC236}">
                    <a16:creationId xmlns:a16="http://schemas.microsoft.com/office/drawing/2014/main" id="{F1050706-773B-E85F-8754-624C96F46F82}"/>
                  </a:ext>
                </a:extLst>
              </p:cNvPr>
              <p:cNvSpPr/>
              <p:nvPr/>
            </p:nvSpPr>
            <p:spPr>
              <a:xfrm>
                <a:off x="5949565" y="3374865"/>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a:extLst>
                  <a:ext uri="{FF2B5EF4-FFF2-40B4-BE49-F238E27FC236}">
                    <a16:creationId xmlns:a16="http://schemas.microsoft.com/office/drawing/2014/main" id="{530401CE-9213-5741-C68C-CD9D464C84CE}"/>
                  </a:ext>
                </a:extLst>
              </p:cNvPr>
              <p:cNvSpPr/>
              <p:nvPr/>
            </p:nvSpPr>
            <p:spPr>
              <a:xfrm>
                <a:off x="5039688" y="5629149"/>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TextBox 111">
                <a:extLst>
                  <a:ext uri="{FF2B5EF4-FFF2-40B4-BE49-F238E27FC236}">
                    <a16:creationId xmlns:a16="http://schemas.microsoft.com/office/drawing/2014/main" id="{FC57386E-B84A-A61D-0799-93539E78D9F9}"/>
                  </a:ext>
                </a:extLst>
              </p:cNvPr>
              <p:cNvSpPr txBox="1"/>
              <p:nvPr/>
            </p:nvSpPr>
            <p:spPr>
              <a:xfrm>
                <a:off x="5320051" y="4077358"/>
                <a:ext cx="1700506" cy="386035"/>
              </a:xfrm>
              <a:prstGeom prst="rect">
                <a:avLst/>
              </a:prstGeom>
              <a:noFill/>
            </p:spPr>
            <p:txBody>
              <a:bodyPr wrap="square" rtlCol="0">
                <a:spAutoFit/>
              </a:bodyPr>
              <a:lstStyle/>
              <a:p>
                <a:r>
                  <a:rPr lang="en-US" sz="1400" b="1" dirty="0">
                    <a:solidFill>
                      <a:srgbClr val="EF5435"/>
                    </a:solidFill>
                    <a:latin typeface="Century Gothic" panose="020B0502020202020204" pitchFamily="34" charset="0"/>
                  </a:rPr>
                  <a:t>Chattisgarh</a:t>
                </a:r>
              </a:p>
            </p:txBody>
          </p:sp>
        </p:grpSp>
        <p:grpSp>
          <p:nvGrpSpPr>
            <p:cNvPr id="86" name="Group 85">
              <a:extLst>
                <a:ext uri="{FF2B5EF4-FFF2-40B4-BE49-F238E27FC236}">
                  <a16:creationId xmlns:a16="http://schemas.microsoft.com/office/drawing/2014/main" id="{AB2981A1-67EC-A4D1-3475-CEBE04FAD6BE}"/>
                </a:ext>
              </a:extLst>
            </p:cNvPr>
            <p:cNvGrpSpPr/>
            <p:nvPr/>
          </p:nvGrpSpPr>
          <p:grpSpPr>
            <a:xfrm>
              <a:off x="468338" y="878352"/>
              <a:ext cx="1928863" cy="4556203"/>
              <a:chOff x="1231952" y="400287"/>
              <a:chExt cx="2208628" cy="5714698"/>
            </a:xfrm>
          </p:grpSpPr>
          <p:sp>
            <p:nvSpPr>
              <p:cNvPr id="92" name="Oval 91">
                <a:extLst>
                  <a:ext uri="{FF2B5EF4-FFF2-40B4-BE49-F238E27FC236}">
                    <a16:creationId xmlns:a16="http://schemas.microsoft.com/office/drawing/2014/main" id="{63A7753B-42CE-6564-D907-17EC0E5BA3AB}"/>
                  </a:ext>
                </a:extLst>
              </p:cNvPr>
              <p:cNvSpPr/>
              <p:nvPr/>
            </p:nvSpPr>
            <p:spPr>
              <a:xfrm>
                <a:off x="1480949" y="6043988"/>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Freeform: Shape 92">
                <a:extLst>
                  <a:ext uri="{FF2B5EF4-FFF2-40B4-BE49-F238E27FC236}">
                    <a16:creationId xmlns:a16="http://schemas.microsoft.com/office/drawing/2014/main" id="{D7C03008-8C22-3C08-39FD-BCB563D5A4FE}"/>
                  </a:ext>
                </a:extLst>
              </p:cNvPr>
              <p:cNvSpPr/>
              <p:nvPr/>
            </p:nvSpPr>
            <p:spPr>
              <a:xfrm>
                <a:off x="2303571" y="3809048"/>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Freeform: Shape 93">
                <a:extLst>
                  <a:ext uri="{FF2B5EF4-FFF2-40B4-BE49-F238E27FC236}">
                    <a16:creationId xmlns:a16="http://schemas.microsoft.com/office/drawing/2014/main" id="{9B866190-A4A3-75DB-F69D-911108803A5C}"/>
                  </a:ext>
                </a:extLst>
              </p:cNvPr>
              <p:cNvSpPr/>
              <p:nvPr/>
            </p:nvSpPr>
            <p:spPr>
              <a:xfrm>
                <a:off x="1231952" y="3820887"/>
                <a:ext cx="2208628" cy="2208628"/>
              </a:xfrm>
              <a:custGeom>
                <a:avLst/>
                <a:gdLst>
                  <a:gd name="connsiteX0" fmla="*/ 1104314 w 2208628"/>
                  <a:gd name="connsiteY0" fmla="*/ 115856 h 2208628"/>
                  <a:gd name="connsiteX1" fmla="*/ 996529 w 2208628"/>
                  <a:gd name="connsiteY1" fmla="*/ 223641 h 2208628"/>
                  <a:gd name="connsiteX2" fmla="*/ 1104314 w 2208628"/>
                  <a:gd name="connsiteY2" fmla="*/ 331426 h 2208628"/>
                  <a:gd name="connsiteX3" fmla="*/ 1212099 w 2208628"/>
                  <a:gd name="connsiteY3" fmla="*/ 223641 h 2208628"/>
                  <a:gd name="connsiteX4" fmla="*/ 1104314 w 2208628"/>
                  <a:gd name="connsiteY4" fmla="*/ 115856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15856"/>
                    </a:moveTo>
                    <a:cubicBezTo>
                      <a:pt x="1044786" y="115856"/>
                      <a:pt x="996529" y="164113"/>
                      <a:pt x="996529" y="223641"/>
                    </a:cubicBezTo>
                    <a:cubicBezTo>
                      <a:pt x="996529" y="283169"/>
                      <a:pt x="1044786" y="331426"/>
                      <a:pt x="1104314" y="331426"/>
                    </a:cubicBezTo>
                    <a:cubicBezTo>
                      <a:pt x="1163842" y="331426"/>
                      <a:pt x="1212099" y="283169"/>
                      <a:pt x="1212099" y="223641"/>
                    </a:cubicBezTo>
                    <a:cubicBezTo>
                      <a:pt x="1212099" y="164113"/>
                      <a:pt x="1163842" y="115856"/>
                      <a:pt x="1104314" y="115856"/>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33CC33">
                      <a:alpha val="49804"/>
                    </a:srgbClr>
                  </a:gs>
                  <a:gs pos="100000">
                    <a:srgbClr val="00FF00">
                      <a:alpha val="69804"/>
                    </a:srgbClr>
                  </a:gs>
                </a:gsLst>
                <a:lin ang="0" scaled="1"/>
                <a:tileRect/>
              </a:gradFill>
              <a:ln>
                <a:gradFill>
                  <a:gsLst>
                    <a:gs pos="0">
                      <a:srgbClr val="33CC33"/>
                    </a:gs>
                    <a:gs pos="100000">
                      <a:srgbClr val="00FF00">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TextBox 94">
                <a:extLst>
                  <a:ext uri="{FF2B5EF4-FFF2-40B4-BE49-F238E27FC236}">
                    <a16:creationId xmlns:a16="http://schemas.microsoft.com/office/drawing/2014/main" id="{BF337B99-359F-DA26-0C62-B03E40F03F61}"/>
                  </a:ext>
                </a:extLst>
              </p:cNvPr>
              <p:cNvSpPr txBox="1"/>
              <p:nvPr/>
            </p:nvSpPr>
            <p:spPr>
              <a:xfrm>
                <a:off x="1393703" y="4455925"/>
                <a:ext cx="1963219" cy="425826"/>
              </a:xfrm>
              <a:prstGeom prst="rect">
                <a:avLst/>
              </a:prstGeom>
              <a:noFill/>
            </p:spPr>
            <p:txBody>
              <a:bodyPr wrap="square" rtlCol="0">
                <a:spAutoFit/>
              </a:bodyPr>
              <a:lstStyle/>
              <a:p>
                <a:r>
                  <a:rPr lang="en-US" sz="1400" b="1" dirty="0">
                    <a:solidFill>
                      <a:srgbClr val="014B39"/>
                    </a:solidFill>
                    <a:latin typeface="Century Gothic" panose="020B0502020202020204" pitchFamily="34" charset="0"/>
                  </a:rPr>
                  <a:t>Andhra Pradesh</a:t>
                </a:r>
              </a:p>
            </p:txBody>
          </p:sp>
          <p:grpSp>
            <p:nvGrpSpPr>
              <p:cNvPr id="96" name="Group 95">
                <a:extLst>
                  <a:ext uri="{FF2B5EF4-FFF2-40B4-BE49-F238E27FC236}">
                    <a16:creationId xmlns:a16="http://schemas.microsoft.com/office/drawing/2014/main" id="{E420F92D-8728-3446-6468-BD639AF4E0C2}"/>
                  </a:ext>
                </a:extLst>
              </p:cNvPr>
              <p:cNvGrpSpPr/>
              <p:nvPr/>
            </p:nvGrpSpPr>
            <p:grpSpPr>
              <a:xfrm>
                <a:off x="1960039" y="400287"/>
                <a:ext cx="769257" cy="769257"/>
                <a:chOff x="1742328" y="400287"/>
                <a:chExt cx="769257" cy="769257"/>
              </a:xfrm>
            </p:grpSpPr>
            <p:sp>
              <p:nvSpPr>
                <p:cNvPr id="102" name="Oval 101">
                  <a:extLst>
                    <a:ext uri="{FF2B5EF4-FFF2-40B4-BE49-F238E27FC236}">
                      <a16:creationId xmlns:a16="http://schemas.microsoft.com/office/drawing/2014/main" id="{74585DB6-BBD5-B237-3D6C-BB28136844EC}"/>
                    </a:ext>
                  </a:extLst>
                </p:cNvPr>
                <p:cNvSpPr/>
                <p:nvPr/>
              </p:nvSpPr>
              <p:spPr>
                <a:xfrm>
                  <a:off x="1742328"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Oval 102">
                  <a:extLst>
                    <a:ext uri="{FF2B5EF4-FFF2-40B4-BE49-F238E27FC236}">
                      <a16:creationId xmlns:a16="http://schemas.microsoft.com/office/drawing/2014/main" id="{00882020-888B-5E8E-7F52-E19DA22C538C}"/>
                    </a:ext>
                  </a:extLst>
                </p:cNvPr>
                <p:cNvSpPr/>
                <p:nvPr/>
              </p:nvSpPr>
              <p:spPr>
                <a:xfrm>
                  <a:off x="1917637" y="575111"/>
                  <a:ext cx="418638" cy="418638"/>
                </a:xfrm>
                <a:prstGeom prst="ellipse">
                  <a:avLst/>
                </a:prstGeom>
                <a:gradFill flip="none" rotWithShape="1">
                  <a:gsLst>
                    <a:gs pos="0">
                      <a:srgbClr val="33CC33"/>
                    </a:gs>
                    <a:gs pos="100000">
                      <a:srgbClr val="00FF00"/>
                    </a:gs>
                  </a:gsLst>
                  <a:lin ang="0" scaled="1"/>
                  <a:tileRect/>
                </a:gradFill>
                <a:ln>
                  <a:gradFill>
                    <a:gsLst>
                      <a:gs pos="0">
                        <a:srgbClr val="33CC33"/>
                      </a:gs>
                      <a:gs pos="100000">
                        <a:srgbClr val="00FF00">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7" name="Straight Connector 96">
                <a:extLst>
                  <a:ext uri="{FF2B5EF4-FFF2-40B4-BE49-F238E27FC236}">
                    <a16:creationId xmlns:a16="http://schemas.microsoft.com/office/drawing/2014/main" id="{68085C06-AF14-A346-157B-6B408D92BC41}"/>
                  </a:ext>
                </a:extLst>
              </p:cNvPr>
              <p:cNvCxnSpPr>
                <a:cxnSpLocks/>
                <a:stCxn id="102" idx="4"/>
                <a:endCxn id="94" idx="5"/>
              </p:cNvCxnSpPr>
              <p:nvPr/>
            </p:nvCxnSpPr>
            <p:spPr>
              <a:xfrm flipH="1">
                <a:off x="2336266" y="1169544"/>
                <a:ext cx="8402" cy="26513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Freeform: Shape 97">
                <a:extLst>
                  <a:ext uri="{FF2B5EF4-FFF2-40B4-BE49-F238E27FC236}">
                    <a16:creationId xmlns:a16="http://schemas.microsoft.com/office/drawing/2014/main" id="{EF913928-3D93-C1E9-666A-5841EDFFA604}"/>
                  </a:ext>
                </a:extLst>
              </p:cNvPr>
              <p:cNvSpPr/>
              <p:nvPr/>
            </p:nvSpPr>
            <p:spPr>
              <a:xfrm>
                <a:off x="2335118" y="3813989"/>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Shape 98">
                <a:extLst>
                  <a:ext uri="{FF2B5EF4-FFF2-40B4-BE49-F238E27FC236}">
                    <a16:creationId xmlns:a16="http://schemas.microsoft.com/office/drawing/2014/main" id="{3BF83C36-D584-45EE-5A3E-3EDD20835317}"/>
                  </a:ext>
                </a:extLst>
              </p:cNvPr>
              <p:cNvSpPr/>
              <p:nvPr/>
            </p:nvSpPr>
            <p:spPr>
              <a:xfrm>
                <a:off x="2309413" y="3791900"/>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Shape 99">
                <a:extLst>
                  <a:ext uri="{FF2B5EF4-FFF2-40B4-BE49-F238E27FC236}">
                    <a16:creationId xmlns:a16="http://schemas.microsoft.com/office/drawing/2014/main" id="{17E0A0DD-BF19-4365-587A-B69AC9C94198}"/>
                  </a:ext>
                </a:extLst>
              </p:cNvPr>
              <p:cNvSpPr/>
              <p:nvPr/>
            </p:nvSpPr>
            <p:spPr>
              <a:xfrm>
                <a:off x="2316079" y="3772847"/>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TextBox 100">
                <a:extLst>
                  <a:ext uri="{FF2B5EF4-FFF2-40B4-BE49-F238E27FC236}">
                    <a16:creationId xmlns:a16="http://schemas.microsoft.com/office/drawing/2014/main" id="{1BC9A298-3296-E6E9-E3EE-72D10D2D90E9}"/>
                  </a:ext>
                </a:extLst>
              </p:cNvPr>
              <p:cNvSpPr txBox="1"/>
              <p:nvPr/>
            </p:nvSpPr>
            <p:spPr>
              <a:xfrm>
                <a:off x="1978453" y="4294449"/>
                <a:ext cx="211525" cy="386035"/>
              </a:xfrm>
              <a:prstGeom prst="rect">
                <a:avLst/>
              </a:prstGeom>
              <a:noFill/>
            </p:spPr>
            <p:txBody>
              <a:bodyPr wrap="none" rtlCol="0">
                <a:spAutoFit/>
              </a:bodyPr>
              <a:lstStyle/>
              <a:p>
                <a:endParaRPr lang="en-US" sz="1400" b="1" dirty="0">
                  <a:latin typeface="Century Gothic" panose="020B0502020202020204" pitchFamily="34" charset="0"/>
                </a:endParaRPr>
              </a:p>
            </p:txBody>
          </p:sp>
        </p:grpSp>
        <p:pic>
          <p:nvPicPr>
            <p:cNvPr id="87" name="Picture 2" descr="D:\Pragnaa-Images\hindu-temple-1879832-1593526-1.png">
              <a:extLst>
                <a:ext uri="{FF2B5EF4-FFF2-40B4-BE49-F238E27FC236}">
                  <a16:creationId xmlns:a16="http://schemas.microsoft.com/office/drawing/2014/main" id="{701C4E61-DE93-EB81-CA0C-ACA250595A9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4648200"/>
              <a:ext cx="533400" cy="533400"/>
            </a:xfrm>
            <a:prstGeom prst="rect">
              <a:avLst/>
            </a:prstGeom>
            <a:noFill/>
          </p:spPr>
        </p:pic>
        <p:pic>
          <p:nvPicPr>
            <p:cNvPr id="88" name="Picture 4" descr="D:\Pragnaa-Images\DY2H-1.png">
              <a:extLst>
                <a:ext uri="{FF2B5EF4-FFF2-40B4-BE49-F238E27FC236}">
                  <a16:creationId xmlns:a16="http://schemas.microsoft.com/office/drawing/2014/main" id="{E077AEA4-3DB5-674A-86D9-B40E1E5EF86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59943" y="4114800"/>
              <a:ext cx="616657" cy="659398"/>
            </a:xfrm>
            <a:prstGeom prst="rect">
              <a:avLst/>
            </a:prstGeom>
            <a:noFill/>
          </p:spPr>
        </p:pic>
        <p:pic>
          <p:nvPicPr>
            <p:cNvPr id="89" name="Picture 5" descr="D:\Pragnaa-Images\chattisgarh-22.png">
              <a:extLst>
                <a:ext uri="{FF2B5EF4-FFF2-40B4-BE49-F238E27FC236}">
                  <a16:creationId xmlns:a16="http://schemas.microsoft.com/office/drawing/2014/main" id="{A404CE73-F40A-87F6-BF7C-62405159A49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62400" y="4038600"/>
              <a:ext cx="1349180" cy="944563"/>
            </a:xfrm>
            <a:prstGeom prst="rect">
              <a:avLst/>
            </a:prstGeom>
            <a:noFill/>
          </p:spPr>
        </p:pic>
        <p:pic>
          <p:nvPicPr>
            <p:cNvPr id="90" name="Picture 6" descr="D:\Pragnaa-Images\1455833-5656.png">
              <a:extLst>
                <a:ext uri="{FF2B5EF4-FFF2-40B4-BE49-F238E27FC236}">
                  <a16:creationId xmlns:a16="http://schemas.microsoft.com/office/drawing/2014/main" id="{CBC0D868-B2B7-F756-9B2E-15CDBC9CB8D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67400" y="3733800"/>
              <a:ext cx="609600" cy="609600"/>
            </a:xfrm>
            <a:prstGeom prst="rect">
              <a:avLst/>
            </a:prstGeom>
            <a:noFill/>
          </p:spPr>
        </p:pic>
        <p:pic>
          <p:nvPicPr>
            <p:cNvPr id="91" name="Picture 7" descr="D:\Pragnaa-Images\gujarat-56.png">
              <a:extLst>
                <a:ext uri="{FF2B5EF4-FFF2-40B4-BE49-F238E27FC236}">
                  <a16:creationId xmlns:a16="http://schemas.microsoft.com/office/drawing/2014/main" id="{3BFB3AF9-3504-F284-074E-61F4C8587DA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239000" y="3962400"/>
              <a:ext cx="1219200" cy="1219200"/>
            </a:xfrm>
            <a:prstGeom prst="rect">
              <a:avLst/>
            </a:prstGeom>
            <a:noFill/>
          </p:spPr>
        </p:pic>
      </p:grpSp>
      <p:pic>
        <p:nvPicPr>
          <p:cNvPr id="4" name="Picture 3">
            <a:extLst>
              <a:ext uri="{FF2B5EF4-FFF2-40B4-BE49-F238E27FC236}">
                <a16:creationId xmlns:a16="http://schemas.microsoft.com/office/drawing/2014/main" id="{41C2D0F5-F104-A496-A4EE-C56EF366DE1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755477" y="13024"/>
            <a:ext cx="1326847" cy="1375524"/>
          </a:xfrm>
          <a:prstGeom prst="rect">
            <a:avLst/>
          </a:prstGeom>
        </p:spPr>
      </p:pic>
      <p:grpSp>
        <p:nvGrpSpPr>
          <p:cNvPr id="6" name="Group 5">
            <a:extLst>
              <a:ext uri="{FF2B5EF4-FFF2-40B4-BE49-F238E27FC236}">
                <a16:creationId xmlns:a16="http://schemas.microsoft.com/office/drawing/2014/main" id="{730D1B79-2047-008E-3DC4-C9FD88C5CD8B}"/>
              </a:ext>
            </a:extLst>
          </p:cNvPr>
          <p:cNvGrpSpPr/>
          <p:nvPr/>
        </p:nvGrpSpPr>
        <p:grpSpPr>
          <a:xfrm>
            <a:off x="9565" y="6382368"/>
            <a:ext cx="9141714" cy="501092"/>
            <a:chOff x="9565" y="6382368"/>
            <a:chExt cx="9141714" cy="501092"/>
          </a:xfrm>
        </p:grpSpPr>
        <p:sp>
          <p:nvSpPr>
            <p:cNvPr id="7" name="Rectangle 6">
              <a:extLst>
                <a:ext uri="{FF2B5EF4-FFF2-40B4-BE49-F238E27FC236}">
                  <a16:creationId xmlns:a16="http://schemas.microsoft.com/office/drawing/2014/main" id="{FFCD5C15-81A5-F5A8-D809-D368B8A0199D}"/>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8" name="Rectangle 7">
              <a:extLst>
                <a:ext uri="{FF2B5EF4-FFF2-40B4-BE49-F238E27FC236}">
                  <a16:creationId xmlns:a16="http://schemas.microsoft.com/office/drawing/2014/main" id="{7C57DF3A-56BB-2A02-6383-E0BC416AB220}"/>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9" name="Rectangle 8">
            <a:extLst>
              <a:ext uri="{FF2B5EF4-FFF2-40B4-BE49-F238E27FC236}">
                <a16:creationId xmlns:a16="http://schemas.microsoft.com/office/drawing/2014/main" id="{BA71AED5-26B5-7451-6090-BE9891535358}"/>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2187527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AF64DE52-85AA-BE59-489E-40A34C943CC3}"/>
              </a:ext>
            </a:extLst>
          </p:cNvPr>
          <p:cNvSpPr txBox="1"/>
          <p:nvPr/>
        </p:nvSpPr>
        <p:spPr>
          <a:xfrm>
            <a:off x="1755314" y="769597"/>
            <a:ext cx="5631084" cy="369332"/>
          </a:xfrm>
          <a:prstGeom prst="rect">
            <a:avLst/>
          </a:prstGeom>
          <a:noFill/>
        </p:spPr>
        <p:txBody>
          <a:bodyPr wrap="square">
            <a:spAutoFit/>
          </a:bodyPr>
          <a:lstStyle/>
          <a:p>
            <a:pPr algn="ctr"/>
            <a:r>
              <a:rPr lang="en-IN" b="1" dirty="0">
                <a:solidFill>
                  <a:schemeClr val="accent2">
                    <a:lumMod val="75000"/>
                  </a:schemeClr>
                </a:solidFill>
                <a:latin typeface="Montserrat"/>
              </a:rPr>
              <a:t>HAVING A PRESENCE - PAN India Operations</a:t>
            </a:r>
          </a:p>
        </p:txBody>
      </p:sp>
      <p:grpSp>
        <p:nvGrpSpPr>
          <p:cNvPr id="78" name="Group 77">
            <a:extLst>
              <a:ext uri="{FF2B5EF4-FFF2-40B4-BE49-F238E27FC236}">
                <a16:creationId xmlns:a16="http://schemas.microsoft.com/office/drawing/2014/main" id="{ED79E603-69DB-6B4C-1757-BD662F8C5493}"/>
              </a:ext>
            </a:extLst>
          </p:cNvPr>
          <p:cNvGrpSpPr/>
          <p:nvPr/>
        </p:nvGrpSpPr>
        <p:grpSpPr>
          <a:xfrm>
            <a:off x="550496" y="1371600"/>
            <a:ext cx="8092735" cy="4208126"/>
            <a:chOff x="457200" y="845888"/>
            <a:chExt cx="8419306" cy="4733838"/>
          </a:xfrm>
        </p:grpSpPr>
        <p:sp>
          <p:nvSpPr>
            <p:cNvPr id="79" name="Rectangle: Rounded Corners 78">
              <a:extLst>
                <a:ext uri="{FF2B5EF4-FFF2-40B4-BE49-F238E27FC236}">
                  <a16:creationId xmlns:a16="http://schemas.microsoft.com/office/drawing/2014/main" id="{B513F23F-EF9C-E786-2C5B-251D74A1950E}"/>
                </a:ext>
              </a:extLst>
            </p:cNvPr>
            <p:cNvSpPr/>
            <p:nvPr/>
          </p:nvSpPr>
          <p:spPr>
            <a:xfrm>
              <a:off x="457200" y="906370"/>
              <a:ext cx="8305799" cy="610374"/>
            </a:xfrm>
            <a:prstGeom prst="roundRect">
              <a:avLst>
                <a:gd name="adj" fmla="val 50000"/>
              </a:avLst>
            </a:prstGeom>
            <a:solidFill>
              <a:schemeClr val="bg1"/>
            </a:solidFill>
            <a:ln>
              <a:noFill/>
            </a:ln>
            <a:effectLst>
              <a:innerShdw blurRad="1905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9" name="Group 148">
              <a:extLst>
                <a:ext uri="{FF2B5EF4-FFF2-40B4-BE49-F238E27FC236}">
                  <a16:creationId xmlns:a16="http://schemas.microsoft.com/office/drawing/2014/main" id="{F8843F6A-8BAE-97DC-0A2A-0D241532ED45}"/>
                </a:ext>
              </a:extLst>
            </p:cNvPr>
            <p:cNvGrpSpPr/>
            <p:nvPr/>
          </p:nvGrpSpPr>
          <p:grpSpPr>
            <a:xfrm>
              <a:off x="468338" y="845888"/>
              <a:ext cx="8408168" cy="4733838"/>
              <a:chOff x="468338" y="845888"/>
              <a:chExt cx="8408168" cy="4733838"/>
            </a:xfrm>
          </p:grpSpPr>
          <p:grpSp>
            <p:nvGrpSpPr>
              <p:cNvPr id="150" name="Group 89">
                <a:extLst>
                  <a:ext uri="{FF2B5EF4-FFF2-40B4-BE49-F238E27FC236}">
                    <a16:creationId xmlns:a16="http://schemas.microsoft.com/office/drawing/2014/main" id="{988E837F-9781-BAC4-232D-3E728DC5438A}"/>
                  </a:ext>
                </a:extLst>
              </p:cNvPr>
              <p:cNvGrpSpPr/>
              <p:nvPr/>
            </p:nvGrpSpPr>
            <p:grpSpPr>
              <a:xfrm>
                <a:off x="5226193" y="868805"/>
                <a:ext cx="1928864" cy="3757219"/>
                <a:chOff x="6679891" y="388313"/>
                <a:chExt cx="2208628" cy="4712558"/>
              </a:xfrm>
            </p:grpSpPr>
            <p:sp>
              <p:nvSpPr>
                <p:cNvPr id="206" name="Freeform: Shape 205">
                  <a:extLst>
                    <a:ext uri="{FF2B5EF4-FFF2-40B4-BE49-F238E27FC236}">
                      <a16:creationId xmlns:a16="http://schemas.microsoft.com/office/drawing/2014/main" id="{467B37AC-4E22-A077-7E6E-FBE9ACDA435A}"/>
                    </a:ext>
                  </a:extLst>
                </p:cNvPr>
                <p:cNvSpPr/>
                <p:nvPr/>
              </p:nvSpPr>
              <p:spPr>
                <a:xfrm>
                  <a:off x="7745571" y="2821152"/>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7" name="Freeform: Shape 206">
                  <a:extLst>
                    <a:ext uri="{FF2B5EF4-FFF2-40B4-BE49-F238E27FC236}">
                      <a16:creationId xmlns:a16="http://schemas.microsoft.com/office/drawing/2014/main" id="{41859149-EAB0-6CEB-C960-535D23906118}"/>
                    </a:ext>
                  </a:extLst>
                </p:cNvPr>
                <p:cNvSpPr/>
                <p:nvPr/>
              </p:nvSpPr>
              <p:spPr>
                <a:xfrm>
                  <a:off x="6679891" y="2844360"/>
                  <a:ext cx="2208628" cy="2208628"/>
                </a:xfrm>
                <a:custGeom>
                  <a:avLst/>
                  <a:gdLst>
                    <a:gd name="connsiteX0" fmla="*/ 1104314 w 2208628"/>
                    <a:gd name="connsiteY0" fmla="*/ 137153 h 2208628"/>
                    <a:gd name="connsiteX1" fmla="*/ 996529 w 2208628"/>
                    <a:gd name="connsiteY1" fmla="*/ 244938 h 2208628"/>
                    <a:gd name="connsiteX2" fmla="*/ 1104314 w 2208628"/>
                    <a:gd name="connsiteY2" fmla="*/ 352723 h 2208628"/>
                    <a:gd name="connsiteX3" fmla="*/ 1212099 w 2208628"/>
                    <a:gd name="connsiteY3" fmla="*/ 244938 h 2208628"/>
                    <a:gd name="connsiteX4" fmla="*/ 1104314 w 2208628"/>
                    <a:gd name="connsiteY4" fmla="*/ 137153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37153"/>
                      </a:moveTo>
                      <a:cubicBezTo>
                        <a:pt x="1044786" y="137153"/>
                        <a:pt x="996529" y="185410"/>
                        <a:pt x="996529" y="244938"/>
                      </a:cubicBezTo>
                      <a:cubicBezTo>
                        <a:pt x="996529" y="304466"/>
                        <a:pt x="1044786" y="352723"/>
                        <a:pt x="1104314" y="352723"/>
                      </a:cubicBezTo>
                      <a:cubicBezTo>
                        <a:pt x="1163842" y="352723"/>
                        <a:pt x="1212099" y="304466"/>
                        <a:pt x="1212099" y="244938"/>
                      </a:cubicBezTo>
                      <a:cubicBezTo>
                        <a:pt x="1212099" y="185410"/>
                        <a:pt x="1163842" y="137153"/>
                        <a:pt x="1104314" y="137153"/>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660066">
                        <a:alpha val="50000"/>
                      </a:srgbClr>
                    </a:gs>
                    <a:gs pos="100000">
                      <a:srgbClr val="CC00CC">
                        <a:alpha val="69804"/>
                      </a:srgbClr>
                    </a:gs>
                  </a:gsLst>
                  <a:lin ang="0" scaled="0"/>
                  <a:tileRect/>
                </a:gradFill>
                <a:ln>
                  <a:gradFill>
                    <a:gsLst>
                      <a:gs pos="0">
                        <a:srgbClr val="660066"/>
                      </a:gs>
                      <a:gs pos="100000">
                        <a:srgbClr val="CC00CC">
                          <a:alpha val="0"/>
                        </a:srgbClr>
                      </a:gs>
                    </a:gsLst>
                    <a:lin ang="19200000" scaled="0"/>
                  </a:gradFill>
                </a:ln>
                <a:effectLst>
                  <a:innerShdw blurRad="317500" dir="8400000">
                    <a:schemeClr val="bg1"/>
                  </a:innerShdw>
                  <a:reflection blurRad="6350" stA="35000" endPos="90000" dir="5400000" sy="-100000" algn="bl" rotWithShape="0"/>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8" name="Group 148">
                  <a:extLst>
                    <a:ext uri="{FF2B5EF4-FFF2-40B4-BE49-F238E27FC236}">
                      <a16:creationId xmlns:a16="http://schemas.microsoft.com/office/drawing/2014/main" id="{643A8BA0-F84F-736D-DEDE-F1CF2A0148D2}"/>
                    </a:ext>
                  </a:extLst>
                </p:cNvPr>
                <p:cNvGrpSpPr/>
                <p:nvPr/>
              </p:nvGrpSpPr>
              <p:grpSpPr>
                <a:xfrm>
                  <a:off x="7399576" y="388313"/>
                  <a:ext cx="769257" cy="769257"/>
                  <a:chOff x="5877141" y="400287"/>
                  <a:chExt cx="769257" cy="769257"/>
                </a:xfrm>
              </p:grpSpPr>
              <p:sp>
                <p:nvSpPr>
                  <p:cNvPr id="215" name="Oval 214">
                    <a:extLst>
                      <a:ext uri="{FF2B5EF4-FFF2-40B4-BE49-F238E27FC236}">
                        <a16:creationId xmlns:a16="http://schemas.microsoft.com/office/drawing/2014/main" id="{5BBA09FB-CCCC-5915-1F40-ED9292BAE77E}"/>
                      </a:ext>
                    </a:extLst>
                  </p:cNvPr>
                  <p:cNvSpPr/>
                  <p:nvPr/>
                </p:nvSpPr>
                <p:spPr>
                  <a:xfrm>
                    <a:off x="5877141"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6" name="Oval 215">
                    <a:extLst>
                      <a:ext uri="{FF2B5EF4-FFF2-40B4-BE49-F238E27FC236}">
                        <a16:creationId xmlns:a16="http://schemas.microsoft.com/office/drawing/2014/main" id="{6DA01B2A-A964-05F4-80A4-7121E22BD7EC}"/>
                      </a:ext>
                    </a:extLst>
                  </p:cNvPr>
                  <p:cNvSpPr/>
                  <p:nvPr/>
                </p:nvSpPr>
                <p:spPr>
                  <a:xfrm>
                    <a:off x="6052450" y="575111"/>
                    <a:ext cx="418638" cy="418638"/>
                  </a:xfrm>
                  <a:prstGeom prst="ellipse">
                    <a:avLst/>
                  </a:prstGeom>
                  <a:gradFill flip="none" rotWithShape="1">
                    <a:gsLst>
                      <a:gs pos="0">
                        <a:srgbClr val="660066"/>
                      </a:gs>
                      <a:gs pos="100000">
                        <a:srgbClr val="CC00CC"/>
                      </a:gs>
                    </a:gsLst>
                    <a:lin ang="0" scaled="0"/>
                    <a:tileRect/>
                  </a:gradFill>
                  <a:ln>
                    <a:gradFill>
                      <a:gsLst>
                        <a:gs pos="0">
                          <a:srgbClr val="660066"/>
                        </a:gs>
                        <a:gs pos="100000">
                          <a:srgbClr val="CC00CC">
                            <a:alpha val="0"/>
                          </a:srgbClr>
                        </a:gs>
                      </a:gsLst>
                      <a:lin ang="19200000" scaled="0"/>
                    </a:gradFill>
                  </a:ln>
                  <a:effectLst>
                    <a:innerShdw blurRad="317500" dir="8400000">
                      <a:schemeClr val="bg1"/>
                    </a:innerShdw>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209" name="Straight Connector 208">
                  <a:extLst>
                    <a:ext uri="{FF2B5EF4-FFF2-40B4-BE49-F238E27FC236}">
                      <a16:creationId xmlns:a16="http://schemas.microsoft.com/office/drawing/2014/main" id="{E4E51503-7363-EBB9-DEBB-CAAEDC913ED3}"/>
                    </a:ext>
                  </a:extLst>
                </p:cNvPr>
                <p:cNvCxnSpPr>
                  <a:cxnSpLocks/>
                  <a:stCxn id="215" idx="4"/>
                  <a:endCxn id="207" idx="5"/>
                </p:cNvCxnSpPr>
                <p:nvPr/>
              </p:nvCxnSpPr>
              <p:spPr>
                <a:xfrm>
                  <a:off x="7784205" y="1157570"/>
                  <a:ext cx="0" cy="16867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0" name="Freeform: Shape 209">
                  <a:extLst>
                    <a:ext uri="{FF2B5EF4-FFF2-40B4-BE49-F238E27FC236}">
                      <a16:creationId xmlns:a16="http://schemas.microsoft.com/office/drawing/2014/main" id="{82F75EDE-3A7F-256E-114E-411F0A1BF383}"/>
                    </a:ext>
                  </a:extLst>
                </p:cNvPr>
                <p:cNvSpPr/>
                <p:nvPr/>
              </p:nvSpPr>
              <p:spPr>
                <a:xfrm>
                  <a:off x="7777118" y="2826093"/>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1" name="Freeform: Shape 210">
                  <a:extLst>
                    <a:ext uri="{FF2B5EF4-FFF2-40B4-BE49-F238E27FC236}">
                      <a16:creationId xmlns:a16="http://schemas.microsoft.com/office/drawing/2014/main" id="{C34C516B-6C4E-F9E5-557E-91AE1D5343B8}"/>
                    </a:ext>
                  </a:extLst>
                </p:cNvPr>
                <p:cNvSpPr/>
                <p:nvPr/>
              </p:nvSpPr>
              <p:spPr>
                <a:xfrm>
                  <a:off x="7751413" y="2804004"/>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2" name="Freeform: Shape 211">
                  <a:extLst>
                    <a:ext uri="{FF2B5EF4-FFF2-40B4-BE49-F238E27FC236}">
                      <a16:creationId xmlns:a16="http://schemas.microsoft.com/office/drawing/2014/main" id="{F1EA7C0E-E6EB-D4C3-5008-7756D89E2CF2}"/>
                    </a:ext>
                  </a:extLst>
                </p:cNvPr>
                <p:cNvSpPr/>
                <p:nvPr/>
              </p:nvSpPr>
              <p:spPr>
                <a:xfrm>
                  <a:off x="7758079" y="2784951"/>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3" name="Oval 212">
                  <a:extLst>
                    <a:ext uri="{FF2B5EF4-FFF2-40B4-BE49-F238E27FC236}">
                      <a16:creationId xmlns:a16="http://schemas.microsoft.com/office/drawing/2014/main" id="{B9D4EA62-301B-6277-7B40-17809024523B}"/>
                    </a:ext>
                  </a:extLst>
                </p:cNvPr>
                <p:cNvSpPr/>
                <p:nvPr/>
              </p:nvSpPr>
              <p:spPr>
                <a:xfrm>
                  <a:off x="6909288" y="5029874"/>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4" name="TextBox 213">
                  <a:extLst>
                    <a:ext uri="{FF2B5EF4-FFF2-40B4-BE49-F238E27FC236}">
                      <a16:creationId xmlns:a16="http://schemas.microsoft.com/office/drawing/2014/main" id="{FDBB8BE1-7A0B-87FB-559D-9F4302AC4E98}"/>
                    </a:ext>
                  </a:extLst>
                </p:cNvPr>
                <p:cNvSpPr txBox="1"/>
                <p:nvPr/>
              </p:nvSpPr>
              <p:spPr>
                <a:xfrm>
                  <a:off x="7152344" y="3408332"/>
                  <a:ext cx="1700505" cy="386035"/>
                </a:xfrm>
                <a:prstGeom prst="rect">
                  <a:avLst/>
                </a:prstGeom>
                <a:noFill/>
              </p:spPr>
              <p:txBody>
                <a:bodyPr wrap="square" rtlCol="0">
                  <a:spAutoFit/>
                </a:bodyPr>
                <a:lstStyle/>
                <a:p>
                  <a:r>
                    <a:rPr lang="en-US" sz="1400" b="1" dirty="0">
                      <a:solidFill>
                        <a:srgbClr val="FFFFFF"/>
                      </a:solidFill>
                    </a:rPr>
                    <a:t>Pondicherry</a:t>
                  </a:r>
                  <a:endParaRPr lang="en-US" sz="1400" b="1" dirty="0">
                    <a:solidFill>
                      <a:srgbClr val="FFFFFF"/>
                    </a:solidFill>
                    <a:latin typeface="Century Gothic" pitchFamily="34" charset="0"/>
                  </a:endParaRPr>
                </a:p>
              </p:txBody>
            </p:sp>
          </p:grpSp>
          <p:grpSp>
            <p:nvGrpSpPr>
              <p:cNvPr id="151" name="Group 90">
                <a:extLst>
                  <a:ext uri="{FF2B5EF4-FFF2-40B4-BE49-F238E27FC236}">
                    <a16:creationId xmlns:a16="http://schemas.microsoft.com/office/drawing/2014/main" id="{74349360-D23C-01E5-8B1D-46F2121F140E}"/>
                  </a:ext>
                </a:extLst>
              </p:cNvPr>
              <p:cNvGrpSpPr/>
              <p:nvPr/>
            </p:nvGrpSpPr>
            <p:grpSpPr>
              <a:xfrm>
                <a:off x="6812803" y="906370"/>
                <a:ext cx="2063703" cy="4246665"/>
                <a:chOff x="8496628" y="435429"/>
                <a:chExt cx="2363025" cy="5326454"/>
              </a:xfrm>
            </p:grpSpPr>
            <p:sp>
              <p:nvSpPr>
                <p:cNvPr id="195" name="Freeform: Shape 194">
                  <a:extLst>
                    <a:ext uri="{FF2B5EF4-FFF2-40B4-BE49-F238E27FC236}">
                      <a16:creationId xmlns:a16="http://schemas.microsoft.com/office/drawing/2014/main" id="{4D885406-F94D-2C7E-39CD-43AA9C6CE2FD}"/>
                    </a:ext>
                  </a:extLst>
                </p:cNvPr>
                <p:cNvSpPr/>
                <p:nvPr/>
              </p:nvSpPr>
              <p:spPr>
                <a:xfrm>
                  <a:off x="9562617" y="3441238"/>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Freeform: Shape 195">
                  <a:extLst>
                    <a:ext uri="{FF2B5EF4-FFF2-40B4-BE49-F238E27FC236}">
                      <a16:creationId xmlns:a16="http://schemas.microsoft.com/office/drawing/2014/main" id="{FFE41073-20B8-5679-8095-8728E3444634}"/>
                    </a:ext>
                  </a:extLst>
                </p:cNvPr>
                <p:cNvSpPr/>
                <p:nvPr/>
              </p:nvSpPr>
              <p:spPr>
                <a:xfrm>
                  <a:off x="8496628" y="3462887"/>
                  <a:ext cx="2208628" cy="2208628"/>
                </a:xfrm>
                <a:custGeom>
                  <a:avLst/>
                  <a:gdLst>
                    <a:gd name="connsiteX0" fmla="*/ 1104314 w 2208628"/>
                    <a:gd name="connsiteY0" fmla="*/ 124227 h 2208628"/>
                    <a:gd name="connsiteX1" fmla="*/ 996529 w 2208628"/>
                    <a:gd name="connsiteY1" fmla="*/ 232012 h 2208628"/>
                    <a:gd name="connsiteX2" fmla="*/ 1104314 w 2208628"/>
                    <a:gd name="connsiteY2" fmla="*/ 339797 h 2208628"/>
                    <a:gd name="connsiteX3" fmla="*/ 1212099 w 2208628"/>
                    <a:gd name="connsiteY3" fmla="*/ 232012 h 2208628"/>
                    <a:gd name="connsiteX4" fmla="*/ 1104314 w 2208628"/>
                    <a:gd name="connsiteY4" fmla="*/ 124227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24227"/>
                      </a:moveTo>
                      <a:cubicBezTo>
                        <a:pt x="1044786" y="124227"/>
                        <a:pt x="996529" y="172484"/>
                        <a:pt x="996529" y="232012"/>
                      </a:cubicBezTo>
                      <a:cubicBezTo>
                        <a:pt x="996529" y="291540"/>
                        <a:pt x="1044786" y="339797"/>
                        <a:pt x="1104314" y="339797"/>
                      </a:cubicBezTo>
                      <a:cubicBezTo>
                        <a:pt x="1163842" y="339797"/>
                        <a:pt x="1212099" y="291540"/>
                        <a:pt x="1212099" y="232012"/>
                      </a:cubicBezTo>
                      <a:cubicBezTo>
                        <a:pt x="1212099" y="172484"/>
                        <a:pt x="1163842" y="124227"/>
                        <a:pt x="1104314" y="124227"/>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FF0066">
                        <a:alpha val="49804"/>
                      </a:srgbClr>
                    </a:gs>
                    <a:gs pos="100000">
                      <a:srgbClr val="FF3399">
                        <a:alpha val="69804"/>
                      </a:srgbClr>
                    </a:gs>
                  </a:gsLst>
                  <a:lin ang="0" scaled="0"/>
                  <a:tileRect/>
                </a:gradFill>
                <a:ln>
                  <a:gradFill>
                    <a:gsLst>
                      <a:gs pos="0">
                        <a:srgbClr val="FF0066"/>
                      </a:gs>
                      <a:gs pos="100000">
                        <a:srgbClr val="FF3399">
                          <a:alpha val="0"/>
                        </a:srgbClr>
                      </a:gs>
                    </a:gsLst>
                    <a:lin ang="19200000" scaled="0"/>
                  </a:gradFill>
                </a:ln>
                <a:effectLst>
                  <a:innerShdw blurRad="317500" dir="8400000">
                    <a:schemeClr val="bg1"/>
                  </a:innerShdw>
                  <a:reflection blurRad="6350" stA="35000" endPos="90000" dir="5400000" sy="-100000" algn="bl" rotWithShape="0"/>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7" name="Group 135">
                  <a:extLst>
                    <a:ext uri="{FF2B5EF4-FFF2-40B4-BE49-F238E27FC236}">
                      <a16:creationId xmlns:a16="http://schemas.microsoft.com/office/drawing/2014/main" id="{68689580-2FA8-4183-B66D-E5B0B2B94B22}"/>
                    </a:ext>
                  </a:extLst>
                </p:cNvPr>
                <p:cNvGrpSpPr/>
                <p:nvPr/>
              </p:nvGrpSpPr>
              <p:grpSpPr>
                <a:xfrm>
                  <a:off x="9217095" y="435429"/>
                  <a:ext cx="769257" cy="769257"/>
                  <a:chOff x="7255412" y="400287"/>
                  <a:chExt cx="769257" cy="769257"/>
                </a:xfrm>
              </p:grpSpPr>
              <p:sp>
                <p:nvSpPr>
                  <p:cNvPr id="204" name="Oval 203">
                    <a:extLst>
                      <a:ext uri="{FF2B5EF4-FFF2-40B4-BE49-F238E27FC236}">
                        <a16:creationId xmlns:a16="http://schemas.microsoft.com/office/drawing/2014/main" id="{3D44EAB3-F1B0-9270-8503-EDAF03B44ED5}"/>
                      </a:ext>
                    </a:extLst>
                  </p:cNvPr>
                  <p:cNvSpPr/>
                  <p:nvPr/>
                </p:nvSpPr>
                <p:spPr>
                  <a:xfrm>
                    <a:off x="7255412"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 name="Oval 204">
                    <a:extLst>
                      <a:ext uri="{FF2B5EF4-FFF2-40B4-BE49-F238E27FC236}">
                        <a16:creationId xmlns:a16="http://schemas.microsoft.com/office/drawing/2014/main" id="{DBD30188-2A0D-2649-395A-1AC5A859C096}"/>
                      </a:ext>
                    </a:extLst>
                  </p:cNvPr>
                  <p:cNvSpPr/>
                  <p:nvPr/>
                </p:nvSpPr>
                <p:spPr>
                  <a:xfrm>
                    <a:off x="7430721" y="575111"/>
                    <a:ext cx="418638" cy="418638"/>
                  </a:xfrm>
                  <a:prstGeom prst="ellipse">
                    <a:avLst/>
                  </a:prstGeom>
                  <a:gradFill flip="none" rotWithShape="1">
                    <a:gsLst>
                      <a:gs pos="0">
                        <a:srgbClr val="FF0066"/>
                      </a:gs>
                      <a:gs pos="100000">
                        <a:srgbClr val="FF3399"/>
                      </a:gs>
                    </a:gsLst>
                    <a:lin ang="0" scaled="0"/>
                    <a:tileRect/>
                  </a:gradFill>
                  <a:ln>
                    <a:gradFill>
                      <a:gsLst>
                        <a:gs pos="0">
                          <a:srgbClr val="FF0066"/>
                        </a:gs>
                        <a:gs pos="100000">
                          <a:srgbClr val="FF3399">
                            <a:alpha val="0"/>
                          </a:srgbClr>
                        </a:gs>
                      </a:gsLst>
                      <a:lin ang="19200000" scaled="0"/>
                    </a:gradFill>
                  </a:ln>
                  <a:effectLst>
                    <a:innerShdw blurRad="317500" dir="8400000">
                      <a:schemeClr val="bg1"/>
                    </a:innerShdw>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198" name="Straight Connector 197">
                  <a:extLst>
                    <a:ext uri="{FF2B5EF4-FFF2-40B4-BE49-F238E27FC236}">
                      <a16:creationId xmlns:a16="http://schemas.microsoft.com/office/drawing/2014/main" id="{FFB2AC5F-D1BF-E62E-B5FA-081568DE1A9B}"/>
                    </a:ext>
                  </a:extLst>
                </p:cNvPr>
                <p:cNvCxnSpPr>
                  <a:cxnSpLocks/>
                  <a:stCxn id="204" idx="4"/>
                  <a:endCxn id="196" idx="5"/>
                </p:cNvCxnSpPr>
                <p:nvPr/>
              </p:nvCxnSpPr>
              <p:spPr>
                <a:xfrm flipH="1">
                  <a:off x="9600942" y="1204686"/>
                  <a:ext cx="782" cy="22582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9" name="Freeform: Shape 198">
                  <a:extLst>
                    <a:ext uri="{FF2B5EF4-FFF2-40B4-BE49-F238E27FC236}">
                      <a16:creationId xmlns:a16="http://schemas.microsoft.com/office/drawing/2014/main" id="{0EF74B63-D126-CB90-5AED-7C012514CF48}"/>
                    </a:ext>
                  </a:extLst>
                </p:cNvPr>
                <p:cNvSpPr/>
                <p:nvPr/>
              </p:nvSpPr>
              <p:spPr>
                <a:xfrm>
                  <a:off x="9594164" y="3446179"/>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0" name="Freeform: Shape 199">
                  <a:extLst>
                    <a:ext uri="{FF2B5EF4-FFF2-40B4-BE49-F238E27FC236}">
                      <a16:creationId xmlns:a16="http://schemas.microsoft.com/office/drawing/2014/main" id="{BBBD16DF-CD14-CC86-2FBD-DBF2A9133E94}"/>
                    </a:ext>
                  </a:extLst>
                </p:cNvPr>
                <p:cNvSpPr/>
                <p:nvPr/>
              </p:nvSpPr>
              <p:spPr>
                <a:xfrm>
                  <a:off x="9568459" y="3424090"/>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Freeform: Shape 200">
                  <a:extLst>
                    <a:ext uri="{FF2B5EF4-FFF2-40B4-BE49-F238E27FC236}">
                      <a16:creationId xmlns:a16="http://schemas.microsoft.com/office/drawing/2014/main" id="{B56B3A8D-002D-C070-24FD-0AA11998252C}"/>
                    </a:ext>
                  </a:extLst>
                </p:cNvPr>
                <p:cNvSpPr/>
                <p:nvPr/>
              </p:nvSpPr>
              <p:spPr>
                <a:xfrm>
                  <a:off x="9575125" y="3405037"/>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2" name="Oval 201">
                  <a:extLst>
                    <a:ext uri="{FF2B5EF4-FFF2-40B4-BE49-F238E27FC236}">
                      <a16:creationId xmlns:a16="http://schemas.microsoft.com/office/drawing/2014/main" id="{CE34647F-7D67-D3AD-D300-C64A86757303}"/>
                    </a:ext>
                  </a:extLst>
                </p:cNvPr>
                <p:cNvSpPr/>
                <p:nvPr/>
              </p:nvSpPr>
              <p:spPr>
                <a:xfrm>
                  <a:off x="8742514" y="5690886"/>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3" name="TextBox 202">
                  <a:extLst>
                    <a:ext uri="{FF2B5EF4-FFF2-40B4-BE49-F238E27FC236}">
                      <a16:creationId xmlns:a16="http://schemas.microsoft.com/office/drawing/2014/main" id="{1C61F615-4B08-90CF-FD7A-8DDFA2D957F6}"/>
                    </a:ext>
                  </a:extLst>
                </p:cNvPr>
                <p:cNvSpPr txBox="1"/>
                <p:nvPr/>
              </p:nvSpPr>
              <p:spPr>
                <a:xfrm>
                  <a:off x="9159147" y="4077358"/>
                  <a:ext cx="1700506" cy="386035"/>
                </a:xfrm>
                <a:prstGeom prst="rect">
                  <a:avLst/>
                </a:prstGeom>
                <a:noFill/>
              </p:spPr>
              <p:txBody>
                <a:bodyPr wrap="square" rtlCol="0">
                  <a:spAutoFit/>
                </a:bodyPr>
                <a:lstStyle/>
                <a:p>
                  <a:r>
                    <a:rPr lang="en-US" sz="1400" b="1" dirty="0">
                      <a:solidFill>
                        <a:srgbClr val="9E1A9E"/>
                      </a:solidFill>
                      <a:latin typeface="Century Gothic" pitchFamily="34" charset="0"/>
                    </a:rPr>
                    <a:t>Punjab</a:t>
                  </a:r>
                </a:p>
              </p:txBody>
            </p:sp>
          </p:grpSp>
          <p:grpSp>
            <p:nvGrpSpPr>
              <p:cNvPr id="152" name="Group 91">
                <a:extLst>
                  <a:ext uri="{FF2B5EF4-FFF2-40B4-BE49-F238E27FC236}">
                    <a16:creationId xmlns:a16="http://schemas.microsoft.com/office/drawing/2014/main" id="{273E260B-D20A-D657-6BA4-1ABF89B7DA98}"/>
                  </a:ext>
                </a:extLst>
              </p:cNvPr>
              <p:cNvGrpSpPr/>
              <p:nvPr/>
            </p:nvGrpSpPr>
            <p:grpSpPr>
              <a:xfrm>
                <a:off x="1965481" y="889923"/>
                <a:ext cx="2110423" cy="4136370"/>
                <a:chOff x="2946244" y="414801"/>
                <a:chExt cx="2416521" cy="5188114"/>
              </a:xfrm>
            </p:grpSpPr>
            <p:sp>
              <p:nvSpPr>
                <p:cNvPr id="183" name="Freeform: Shape 182">
                  <a:extLst>
                    <a:ext uri="{FF2B5EF4-FFF2-40B4-BE49-F238E27FC236}">
                      <a16:creationId xmlns:a16="http://schemas.microsoft.com/office/drawing/2014/main" id="{095358BB-943A-E5D1-DBE3-8D741F89D8EB}"/>
                    </a:ext>
                  </a:extLst>
                </p:cNvPr>
                <p:cNvSpPr/>
                <p:nvPr/>
              </p:nvSpPr>
              <p:spPr>
                <a:xfrm>
                  <a:off x="4011925" y="3297855"/>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 name="Freeform: Shape 183">
                  <a:extLst>
                    <a:ext uri="{FF2B5EF4-FFF2-40B4-BE49-F238E27FC236}">
                      <a16:creationId xmlns:a16="http://schemas.microsoft.com/office/drawing/2014/main" id="{C0AA0B9E-7AB7-B017-EF43-549C99E2D208}"/>
                    </a:ext>
                  </a:extLst>
                </p:cNvPr>
                <p:cNvSpPr/>
                <p:nvPr/>
              </p:nvSpPr>
              <p:spPr>
                <a:xfrm>
                  <a:off x="2946244" y="3308817"/>
                  <a:ext cx="2208628" cy="2208628"/>
                </a:xfrm>
                <a:custGeom>
                  <a:avLst/>
                  <a:gdLst>
                    <a:gd name="connsiteX0" fmla="*/ 1104314 w 2208628"/>
                    <a:gd name="connsiteY0" fmla="*/ 123187 h 2208628"/>
                    <a:gd name="connsiteX1" fmla="*/ 996529 w 2208628"/>
                    <a:gd name="connsiteY1" fmla="*/ 230972 h 2208628"/>
                    <a:gd name="connsiteX2" fmla="*/ 1104314 w 2208628"/>
                    <a:gd name="connsiteY2" fmla="*/ 338757 h 2208628"/>
                    <a:gd name="connsiteX3" fmla="*/ 1212099 w 2208628"/>
                    <a:gd name="connsiteY3" fmla="*/ 230972 h 2208628"/>
                    <a:gd name="connsiteX4" fmla="*/ 1104314 w 2208628"/>
                    <a:gd name="connsiteY4" fmla="*/ 123187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23187"/>
                      </a:moveTo>
                      <a:cubicBezTo>
                        <a:pt x="1044786" y="123187"/>
                        <a:pt x="996529" y="171444"/>
                        <a:pt x="996529" y="230972"/>
                      </a:cubicBezTo>
                      <a:cubicBezTo>
                        <a:pt x="996529" y="290500"/>
                        <a:pt x="1044786" y="338757"/>
                        <a:pt x="1104314" y="338757"/>
                      </a:cubicBezTo>
                      <a:cubicBezTo>
                        <a:pt x="1163842" y="338757"/>
                        <a:pt x="1212099" y="290500"/>
                        <a:pt x="1212099" y="230972"/>
                      </a:cubicBezTo>
                      <a:cubicBezTo>
                        <a:pt x="1212099" y="171444"/>
                        <a:pt x="1163842" y="123187"/>
                        <a:pt x="1104314" y="123187"/>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0099CC">
                        <a:alpha val="49804"/>
                      </a:srgbClr>
                    </a:gs>
                    <a:gs pos="100000">
                      <a:srgbClr val="00CCFF">
                        <a:alpha val="69804"/>
                      </a:srgbClr>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5" name="Group 122">
                  <a:extLst>
                    <a:ext uri="{FF2B5EF4-FFF2-40B4-BE49-F238E27FC236}">
                      <a16:creationId xmlns:a16="http://schemas.microsoft.com/office/drawing/2014/main" id="{84C2F152-2471-9DD3-499C-EC171E3B49AE}"/>
                    </a:ext>
                  </a:extLst>
                </p:cNvPr>
                <p:cNvGrpSpPr/>
                <p:nvPr/>
              </p:nvGrpSpPr>
              <p:grpSpPr>
                <a:xfrm>
                  <a:off x="3657625" y="414801"/>
                  <a:ext cx="769257" cy="769257"/>
                  <a:chOff x="3120599" y="400287"/>
                  <a:chExt cx="769257" cy="769257"/>
                </a:xfrm>
              </p:grpSpPr>
              <p:sp>
                <p:nvSpPr>
                  <p:cNvPr id="193" name="Oval 192">
                    <a:extLst>
                      <a:ext uri="{FF2B5EF4-FFF2-40B4-BE49-F238E27FC236}">
                        <a16:creationId xmlns:a16="http://schemas.microsoft.com/office/drawing/2014/main" id="{ED244067-B690-6060-E28C-BF8DA3DFA6B1}"/>
                      </a:ext>
                    </a:extLst>
                  </p:cNvPr>
                  <p:cNvSpPr/>
                  <p:nvPr/>
                </p:nvSpPr>
                <p:spPr>
                  <a:xfrm>
                    <a:off x="3120599"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4" name="Oval 193">
                    <a:extLst>
                      <a:ext uri="{FF2B5EF4-FFF2-40B4-BE49-F238E27FC236}">
                        <a16:creationId xmlns:a16="http://schemas.microsoft.com/office/drawing/2014/main" id="{27B81CE8-E9BA-A785-F6D7-4456E160F17B}"/>
                      </a:ext>
                    </a:extLst>
                  </p:cNvPr>
                  <p:cNvSpPr/>
                  <p:nvPr/>
                </p:nvSpPr>
                <p:spPr>
                  <a:xfrm>
                    <a:off x="3295908" y="575111"/>
                    <a:ext cx="418638" cy="418638"/>
                  </a:xfrm>
                  <a:prstGeom prst="ellipse">
                    <a:avLst/>
                  </a:prstGeom>
                  <a:gradFill flip="none" rotWithShape="1">
                    <a:gsLst>
                      <a:gs pos="0">
                        <a:srgbClr val="0099CC"/>
                      </a:gs>
                      <a:gs pos="100000">
                        <a:srgbClr val="00CCFF"/>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186" name="Straight Connector 185">
                  <a:extLst>
                    <a:ext uri="{FF2B5EF4-FFF2-40B4-BE49-F238E27FC236}">
                      <a16:creationId xmlns:a16="http://schemas.microsoft.com/office/drawing/2014/main" id="{EA5CF3D5-E9C4-F7D4-E47D-77F62B71C6F4}"/>
                    </a:ext>
                  </a:extLst>
                </p:cNvPr>
                <p:cNvCxnSpPr>
                  <a:cxnSpLocks/>
                  <a:stCxn id="193" idx="4"/>
                  <a:endCxn id="184" idx="5"/>
                </p:cNvCxnSpPr>
                <p:nvPr/>
              </p:nvCxnSpPr>
              <p:spPr>
                <a:xfrm>
                  <a:off x="4042254" y="1184058"/>
                  <a:ext cx="8304" cy="21247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7" name="Freeform: Shape 186">
                  <a:extLst>
                    <a:ext uri="{FF2B5EF4-FFF2-40B4-BE49-F238E27FC236}">
                      <a16:creationId xmlns:a16="http://schemas.microsoft.com/office/drawing/2014/main" id="{29442C97-F100-9153-BF8F-A12691C5FEFD}"/>
                    </a:ext>
                  </a:extLst>
                </p:cNvPr>
                <p:cNvSpPr/>
                <p:nvPr/>
              </p:nvSpPr>
              <p:spPr>
                <a:xfrm>
                  <a:off x="4043472" y="3302796"/>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8" name="Freeform: Shape 187">
                  <a:extLst>
                    <a:ext uri="{FF2B5EF4-FFF2-40B4-BE49-F238E27FC236}">
                      <a16:creationId xmlns:a16="http://schemas.microsoft.com/office/drawing/2014/main" id="{2105AFAC-6BDA-2EDE-8B0D-17DD633CDFF4}"/>
                    </a:ext>
                  </a:extLst>
                </p:cNvPr>
                <p:cNvSpPr/>
                <p:nvPr/>
              </p:nvSpPr>
              <p:spPr>
                <a:xfrm>
                  <a:off x="4017767" y="3280707"/>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9" name="Freeform: Shape 188">
                  <a:extLst>
                    <a:ext uri="{FF2B5EF4-FFF2-40B4-BE49-F238E27FC236}">
                      <a16:creationId xmlns:a16="http://schemas.microsoft.com/office/drawing/2014/main" id="{7DCDE30A-ABCD-12EA-0AA0-F10C3E269EAF}"/>
                    </a:ext>
                  </a:extLst>
                </p:cNvPr>
                <p:cNvSpPr/>
                <p:nvPr/>
              </p:nvSpPr>
              <p:spPr>
                <a:xfrm>
                  <a:off x="4024433" y="3261654"/>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0" name="Oval 189">
                  <a:extLst>
                    <a:ext uri="{FF2B5EF4-FFF2-40B4-BE49-F238E27FC236}">
                      <a16:creationId xmlns:a16="http://schemas.microsoft.com/office/drawing/2014/main" id="{139B27BE-B67B-2E72-8E77-947C5BFD00ED}"/>
                    </a:ext>
                  </a:extLst>
                </p:cNvPr>
                <p:cNvSpPr/>
                <p:nvPr/>
              </p:nvSpPr>
              <p:spPr>
                <a:xfrm>
                  <a:off x="3168962" y="5531918"/>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1" name="TextBox 190">
                  <a:extLst>
                    <a:ext uri="{FF2B5EF4-FFF2-40B4-BE49-F238E27FC236}">
                      <a16:creationId xmlns:a16="http://schemas.microsoft.com/office/drawing/2014/main" id="{1C3A373A-A0B5-E052-0C74-EB7E8E91B15D}"/>
                    </a:ext>
                  </a:extLst>
                </p:cNvPr>
                <p:cNvSpPr txBox="1"/>
                <p:nvPr/>
              </p:nvSpPr>
              <p:spPr>
                <a:xfrm>
                  <a:off x="3662260" y="3882474"/>
                  <a:ext cx="1700505" cy="656258"/>
                </a:xfrm>
                <a:prstGeom prst="rect">
                  <a:avLst/>
                </a:prstGeom>
                <a:noFill/>
              </p:spPr>
              <p:txBody>
                <a:bodyPr wrap="square" rtlCol="0">
                  <a:spAutoFit/>
                </a:bodyPr>
                <a:lstStyle/>
                <a:p>
                  <a:r>
                    <a:rPr lang="en-US" sz="1400" b="1" dirty="0">
                      <a:solidFill>
                        <a:srgbClr val="0066CC"/>
                      </a:solidFill>
                      <a:latin typeface="Century Gothic" pitchFamily="34" charset="0"/>
                    </a:rPr>
                    <a:t>Kerala</a:t>
                  </a:r>
                </a:p>
                <a:p>
                  <a:endParaRPr lang="en-US" sz="1400" b="1" dirty="0">
                    <a:solidFill>
                      <a:srgbClr val="0070C0"/>
                    </a:solidFill>
                    <a:latin typeface="Century Gothic" panose="020B0502020202020204" pitchFamily="34" charset="0"/>
                  </a:endParaRPr>
                </a:p>
              </p:txBody>
            </p:sp>
            <p:sp>
              <p:nvSpPr>
                <p:cNvPr id="192" name="TextBox 191">
                  <a:extLst>
                    <a:ext uri="{FF2B5EF4-FFF2-40B4-BE49-F238E27FC236}">
                      <a16:creationId xmlns:a16="http://schemas.microsoft.com/office/drawing/2014/main" id="{1886AA05-6F5E-71A5-2110-1577548D194E}"/>
                    </a:ext>
                  </a:extLst>
                </p:cNvPr>
                <p:cNvSpPr txBox="1"/>
                <p:nvPr/>
              </p:nvSpPr>
              <p:spPr>
                <a:xfrm>
                  <a:off x="3621643" y="3826692"/>
                  <a:ext cx="211525" cy="386035"/>
                </a:xfrm>
                <a:prstGeom prst="rect">
                  <a:avLst/>
                </a:prstGeom>
                <a:noFill/>
              </p:spPr>
              <p:txBody>
                <a:bodyPr wrap="none" rtlCol="0">
                  <a:spAutoFit/>
                </a:bodyPr>
                <a:lstStyle/>
                <a:p>
                  <a:endParaRPr lang="en-US" sz="1400" b="1" dirty="0">
                    <a:latin typeface="Century Gothic" panose="020B0502020202020204" pitchFamily="34" charset="0"/>
                  </a:endParaRPr>
                </a:p>
              </p:txBody>
            </p:sp>
          </p:grpSp>
          <p:grpSp>
            <p:nvGrpSpPr>
              <p:cNvPr id="153" name="Group 92">
                <a:extLst>
                  <a:ext uri="{FF2B5EF4-FFF2-40B4-BE49-F238E27FC236}">
                    <a16:creationId xmlns:a16="http://schemas.microsoft.com/office/drawing/2014/main" id="{4ED6E0FA-6BDB-23C8-0C15-D55747FAC025}"/>
                  </a:ext>
                </a:extLst>
              </p:cNvPr>
              <p:cNvGrpSpPr/>
              <p:nvPr/>
            </p:nvGrpSpPr>
            <p:grpSpPr>
              <a:xfrm>
                <a:off x="3640570" y="845888"/>
                <a:ext cx="1928863" cy="4257925"/>
                <a:chOff x="4864290" y="359569"/>
                <a:chExt cx="2208628" cy="5340577"/>
              </a:xfrm>
            </p:grpSpPr>
            <p:sp>
              <p:nvSpPr>
                <p:cNvPr id="172" name="Freeform: Shape 171">
                  <a:extLst>
                    <a:ext uri="{FF2B5EF4-FFF2-40B4-BE49-F238E27FC236}">
                      <a16:creationId xmlns:a16="http://schemas.microsoft.com/office/drawing/2014/main" id="{0588FB44-8B1A-5F9F-20BC-85D9F8820202}"/>
                    </a:ext>
                  </a:extLst>
                </p:cNvPr>
                <p:cNvSpPr/>
                <p:nvPr/>
              </p:nvSpPr>
              <p:spPr>
                <a:xfrm>
                  <a:off x="5937057" y="3411066"/>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3" name="Freeform: Shape 172">
                  <a:extLst>
                    <a:ext uri="{FF2B5EF4-FFF2-40B4-BE49-F238E27FC236}">
                      <a16:creationId xmlns:a16="http://schemas.microsoft.com/office/drawing/2014/main" id="{DA0356CD-A17B-E2F5-C641-974B85EE4B42}"/>
                    </a:ext>
                  </a:extLst>
                </p:cNvPr>
                <p:cNvSpPr/>
                <p:nvPr/>
              </p:nvSpPr>
              <p:spPr>
                <a:xfrm>
                  <a:off x="4864290" y="3429000"/>
                  <a:ext cx="2208628" cy="2208628"/>
                </a:xfrm>
                <a:custGeom>
                  <a:avLst/>
                  <a:gdLst>
                    <a:gd name="connsiteX0" fmla="*/ 1104314 w 2208628"/>
                    <a:gd name="connsiteY0" fmla="*/ 143598 h 2208628"/>
                    <a:gd name="connsiteX1" fmla="*/ 996529 w 2208628"/>
                    <a:gd name="connsiteY1" fmla="*/ 251383 h 2208628"/>
                    <a:gd name="connsiteX2" fmla="*/ 1104314 w 2208628"/>
                    <a:gd name="connsiteY2" fmla="*/ 359168 h 2208628"/>
                    <a:gd name="connsiteX3" fmla="*/ 1212099 w 2208628"/>
                    <a:gd name="connsiteY3" fmla="*/ 251383 h 2208628"/>
                    <a:gd name="connsiteX4" fmla="*/ 1104314 w 2208628"/>
                    <a:gd name="connsiteY4" fmla="*/ 143598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43598"/>
                      </a:moveTo>
                      <a:cubicBezTo>
                        <a:pt x="1044786" y="143598"/>
                        <a:pt x="996529" y="191855"/>
                        <a:pt x="996529" y="251383"/>
                      </a:cubicBezTo>
                      <a:cubicBezTo>
                        <a:pt x="996529" y="310911"/>
                        <a:pt x="1044786" y="359168"/>
                        <a:pt x="1104314" y="359168"/>
                      </a:cubicBezTo>
                      <a:cubicBezTo>
                        <a:pt x="1163842" y="359168"/>
                        <a:pt x="1212099" y="310911"/>
                        <a:pt x="1212099" y="251383"/>
                      </a:cubicBezTo>
                      <a:cubicBezTo>
                        <a:pt x="1212099" y="191855"/>
                        <a:pt x="1163842" y="143598"/>
                        <a:pt x="1104314" y="143598"/>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FF9900">
                        <a:lumMod val="88000"/>
                        <a:lumOff val="12000"/>
                        <a:alpha val="50000"/>
                      </a:srgbClr>
                    </a:gs>
                    <a:gs pos="100000">
                      <a:srgbClr val="FFCC00">
                        <a:alpha val="70000"/>
                      </a:srgbClr>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4" name="Group 109">
                  <a:extLst>
                    <a:ext uri="{FF2B5EF4-FFF2-40B4-BE49-F238E27FC236}">
                      <a16:creationId xmlns:a16="http://schemas.microsoft.com/office/drawing/2014/main" id="{69C9BF40-DC07-5B0A-0C15-33B922ED443B}"/>
                    </a:ext>
                  </a:extLst>
                </p:cNvPr>
                <p:cNvGrpSpPr/>
                <p:nvPr/>
              </p:nvGrpSpPr>
              <p:grpSpPr>
                <a:xfrm>
                  <a:off x="5588567" y="359569"/>
                  <a:ext cx="769257" cy="769257"/>
                  <a:chOff x="4498870" y="400287"/>
                  <a:chExt cx="769257" cy="769257"/>
                </a:xfrm>
              </p:grpSpPr>
              <p:sp>
                <p:nvSpPr>
                  <p:cNvPr id="181" name="Oval 180">
                    <a:extLst>
                      <a:ext uri="{FF2B5EF4-FFF2-40B4-BE49-F238E27FC236}">
                        <a16:creationId xmlns:a16="http://schemas.microsoft.com/office/drawing/2014/main" id="{440DB74D-F783-A8A5-2CB4-78F00722978F}"/>
                      </a:ext>
                    </a:extLst>
                  </p:cNvPr>
                  <p:cNvSpPr/>
                  <p:nvPr/>
                </p:nvSpPr>
                <p:spPr>
                  <a:xfrm>
                    <a:off x="4498870"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2" name="Oval 181">
                    <a:extLst>
                      <a:ext uri="{FF2B5EF4-FFF2-40B4-BE49-F238E27FC236}">
                        <a16:creationId xmlns:a16="http://schemas.microsoft.com/office/drawing/2014/main" id="{FC50EA67-4131-77A4-AB5E-6D7527FD5335}"/>
                      </a:ext>
                    </a:extLst>
                  </p:cNvPr>
                  <p:cNvSpPr/>
                  <p:nvPr/>
                </p:nvSpPr>
                <p:spPr>
                  <a:xfrm>
                    <a:off x="4674179" y="575111"/>
                    <a:ext cx="418638" cy="418638"/>
                  </a:xfrm>
                  <a:prstGeom prst="ellipse">
                    <a:avLst/>
                  </a:prstGeom>
                  <a:gradFill flip="none" rotWithShape="1">
                    <a:gsLst>
                      <a:gs pos="0">
                        <a:srgbClr val="FF9900">
                          <a:lumMod val="88000"/>
                          <a:lumOff val="12000"/>
                        </a:srgbClr>
                      </a:gs>
                      <a:gs pos="100000">
                        <a:srgbClr val="FFCC00"/>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175" name="Straight Connector 174">
                  <a:extLst>
                    <a:ext uri="{FF2B5EF4-FFF2-40B4-BE49-F238E27FC236}">
                      <a16:creationId xmlns:a16="http://schemas.microsoft.com/office/drawing/2014/main" id="{5FA80E60-281A-1285-5749-D8033DE7A0D8}"/>
                    </a:ext>
                  </a:extLst>
                </p:cNvPr>
                <p:cNvCxnSpPr>
                  <a:cxnSpLocks/>
                  <a:stCxn id="181" idx="4"/>
                  <a:endCxn id="173" idx="5"/>
                </p:cNvCxnSpPr>
                <p:nvPr/>
              </p:nvCxnSpPr>
              <p:spPr>
                <a:xfrm flipH="1">
                  <a:off x="5968604" y="1128826"/>
                  <a:ext cx="4592" cy="23001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6" name="Freeform: Shape 175">
                  <a:extLst>
                    <a:ext uri="{FF2B5EF4-FFF2-40B4-BE49-F238E27FC236}">
                      <a16:creationId xmlns:a16="http://schemas.microsoft.com/office/drawing/2014/main" id="{0E215268-09EF-FCA6-0B31-69A3D98E72CE}"/>
                    </a:ext>
                  </a:extLst>
                </p:cNvPr>
                <p:cNvSpPr/>
                <p:nvPr/>
              </p:nvSpPr>
              <p:spPr>
                <a:xfrm>
                  <a:off x="5968604" y="3416007"/>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7" name="Freeform: Shape 176">
                  <a:extLst>
                    <a:ext uri="{FF2B5EF4-FFF2-40B4-BE49-F238E27FC236}">
                      <a16:creationId xmlns:a16="http://schemas.microsoft.com/office/drawing/2014/main" id="{E67E6962-1BDA-475D-93E4-53DDA316D35F}"/>
                    </a:ext>
                  </a:extLst>
                </p:cNvPr>
                <p:cNvSpPr/>
                <p:nvPr/>
              </p:nvSpPr>
              <p:spPr>
                <a:xfrm>
                  <a:off x="5942899" y="3393918"/>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8" name="Freeform: Shape 177">
                  <a:extLst>
                    <a:ext uri="{FF2B5EF4-FFF2-40B4-BE49-F238E27FC236}">
                      <a16:creationId xmlns:a16="http://schemas.microsoft.com/office/drawing/2014/main" id="{B5C9B973-D700-57C6-E616-FE7F3C0CD951}"/>
                    </a:ext>
                  </a:extLst>
                </p:cNvPr>
                <p:cNvSpPr/>
                <p:nvPr/>
              </p:nvSpPr>
              <p:spPr>
                <a:xfrm>
                  <a:off x="5949565" y="3374865"/>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9" name="Oval 178">
                  <a:extLst>
                    <a:ext uri="{FF2B5EF4-FFF2-40B4-BE49-F238E27FC236}">
                      <a16:creationId xmlns:a16="http://schemas.microsoft.com/office/drawing/2014/main" id="{1DBF0293-8A2C-730E-E691-BE44592B82B1}"/>
                    </a:ext>
                  </a:extLst>
                </p:cNvPr>
                <p:cNvSpPr/>
                <p:nvPr/>
              </p:nvSpPr>
              <p:spPr>
                <a:xfrm>
                  <a:off x="5039688" y="5629149"/>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0" name="TextBox 179">
                  <a:extLst>
                    <a:ext uri="{FF2B5EF4-FFF2-40B4-BE49-F238E27FC236}">
                      <a16:creationId xmlns:a16="http://schemas.microsoft.com/office/drawing/2014/main" id="{1BBE6F57-840D-D3E7-94A5-F88E11F335CE}"/>
                    </a:ext>
                  </a:extLst>
                </p:cNvPr>
                <p:cNvSpPr txBox="1"/>
                <p:nvPr/>
              </p:nvSpPr>
              <p:spPr>
                <a:xfrm>
                  <a:off x="5145547" y="3886208"/>
                  <a:ext cx="1700506" cy="656258"/>
                </a:xfrm>
                <a:prstGeom prst="rect">
                  <a:avLst/>
                </a:prstGeom>
                <a:noFill/>
              </p:spPr>
              <p:txBody>
                <a:bodyPr wrap="square" rtlCol="0">
                  <a:spAutoFit/>
                </a:bodyPr>
                <a:lstStyle/>
                <a:p>
                  <a:pPr algn="ctr"/>
                  <a:r>
                    <a:rPr lang="en-US" sz="1400" b="1" dirty="0">
                      <a:solidFill>
                        <a:srgbClr val="EF5435"/>
                      </a:solidFill>
                      <a:latin typeface="Century Gothic" pitchFamily="34" charset="0"/>
                    </a:rPr>
                    <a:t>Madhya Pradesh</a:t>
                  </a:r>
                </a:p>
              </p:txBody>
            </p:sp>
          </p:grpSp>
          <p:grpSp>
            <p:nvGrpSpPr>
              <p:cNvPr id="154" name="Group 93">
                <a:extLst>
                  <a:ext uri="{FF2B5EF4-FFF2-40B4-BE49-F238E27FC236}">
                    <a16:creationId xmlns:a16="http://schemas.microsoft.com/office/drawing/2014/main" id="{92025B0F-AFEC-0771-4439-96CBE451CEA5}"/>
                  </a:ext>
                </a:extLst>
              </p:cNvPr>
              <p:cNvGrpSpPr/>
              <p:nvPr/>
            </p:nvGrpSpPr>
            <p:grpSpPr>
              <a:xfrm>
                <a:off x="468338" y="878352"/>
                <a:ext cx="1928863" cy="4556203"/>
                <a:chOff x="1231952" y="400287"/>
                <a:chExt cx="2208628" cy="5714698"/>
              </a:xfrm>
            </p:grpSpPr>
            <p:sp>
              <p:nvSpPr>
                <p:cNvPr id="160" name="Oval 159">
                  <a:extLst>
                    <a:ext uri="{FF2B5EF4-FFF2-40B4-BE49-F238E27FC236}">
                      <a16:creationId xmlns:a16="http://schemas.microsoft.com/office/drawing/2014/main" id="{24093C5A-90D8-44E3-2DFB-BB5E2FFE3A67}"/>
                    </a:ext>
                  </a:extLst>
                </p:cNvPr>
                <p:cNvSpPr/>
                <p:nvPr/>
              </p:nvSpPr>
              <p:spPr>
                <a:xfrm>
                  <a:off x="1480949" y="6043988"/>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Freeform: Shape 160">
                  <a:extLst>
                    <a:ext uri="{FF2B5EF4-FFF2-40B4-BE49-F238E27FC236}">
                      <a16:creationId xmlns:a16="http://schemas.microsoft.com/office/drawing/2014/main" id="{09495C11-D7B7-BFE8-D215-3094451B058B}"/>
                    </a:ext>
                  </a:extLst>
                </p:cNvPr>
                <p:cNvSpPr/>
                <p:nvPr/>
              </p:nvSpPr>
              <p:spPr>
                <a:xfrm>
                  <a:off x="2303571" y="3809048"/>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Freeform: Shape 161">
                  <a:extLst>
                    <a:ext uri="{FF2B5EF4-FFF2-40B4-BE49-F238E27FC236}">
                      <a16:creationId xmlns:a16="http://schemas.microsoft.com/office/drawing/2014/main" id="{4110BF0B-F323-F4F8-CABD-CECA8024975B}"/>
                    </a:ext>
                  </a:extLst>
                </p:cNvPr>
                <p:cNvSpPr/>
                <p:nvPr/>
              </p:nvSpPr>
              <p:spPr>
                <a:xfrm>
                  <a:off x="1231952" y="3820887"/>
                  <a:ext cx="2208628" cy="2208628"/>
                </a:xfrm>
                <a:custGeom>
                  <a:avLst/>
                  <a:gdLst>
                    <a:gd name="connsiteX0" fmla="*/ 1104314 w 2208628"/>
                    <a:gd name="connsiteY0" fmla="*/ 115856 h 2208628"/>
                    <a:gd name="connsiteX1" fmla="*/ 996529 w 2208628"/>
                    <a:gd name="connsiteY1" fmla="*/ 223641 h 2208628"/>
                    <a:gd name="connsiteX2" fmla="*/ 1104314 w 2208628"/>
                    <a:gd name="connsiteY2" fmla="*/ 331426 h 2208628"/>
                    <a:gd name="connsiteX3" fmla="*/ 1212099 w 2208628"/>
                    <a:gd name="connsiteY3" fmla="*/ 223641 h 2208628"/>
                    <a:gd name="connsiteX4" fmla="*/ 1104314 w 2208628"/>
                    <a:gd name="connsiteY4" fmla="*/ 115856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15856"/>
                      </a:moveTo>
                      <a:cubicBezTo>
                        <a:pt x="1044786" y="115856"/>
                        <a:pt x="996529" y="164113"/>
                        <a:pt x="996529" y="223641"/>
                      </a:cubicBezTo>
                      <a:cubicBezTo>
                        <a:pt x="996529" y="283169"/>
                        <a:pt x="1044786" y="331426"/>
                        <a:pt x="1104314" y="331426"/>
                      </a:cubicBezTo>
                      <a:cubicBezTo>
                        <a:pt x="1163842" y="331426"/>
                        <a:pt x="1212099" y="283169"/>
                        <a:pt x="1212099" y="223641"/>
                      </a:cubicBezTo>
                      <a:cubicBezTo>
                        <a:pt x="1212099" y="164113"/>
                        <a:pt x="1163842" y="115856"/>
                        <a:pt x="1104314" y="115856"/>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33CC33">
                        <a:alpha val="49804"/>
                      </a:srgbClr>
                    </a:gs>
                    <a:gs pos="100000">
                      <a:srgbClr val="00FF00">
                        <a:alpha val="69804"/>
                      </a:srgbClr>
                    </a:gs>
                  </a:gsLst>
                  <a:lin ang="0" scaled="1"/>
                  <a:tileRect/>
                </a:gradFill>
                <a:ln>
                  <a:gradFill>
                    <a:gsLst>
                      <a:gs pos="0">
                        <a:srgbClr val="33CC33"/>
                      </a:gs>
                      <a:gs pos="100000">
                        <a:srgbClr val="00FF00">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TextBox 162">
                  <a:extLst>
                    <a:ext uri="{FF2B5EF4-FFF2-40B4-BE49-F238E27FC236}">
                      <a16:creationId xmlns:a16="http://schemas.microsoft.com/office/drawing/2014/main" id="{ED5FCC8F-B692-D4DF-C8A2-C1EB1A811EDE}"/>
                    </a:ext>
                  </a:extLst>
                </p:cNvPr>
                <p:cNvSpPr txBox="1"/>
                <p:nvPr/>
              </p:nvSpPr>
              <p:spPr>
                <a:xfrm>
                  <a:off x="1393703" y="4455925"/>
                  <a:ext cx="1832295" cy="386035"/>
                </a:xfrm>
                <a:prstGeom prst="rect">
                  <a:avLst/>
                </a:prstGeom>
                <a:noFill/>
              </p:spPr>
              <p:txBody>
                <a:bodyPr wrap="square" rtlCol="0">
                  <a:spAutoFit/>
                </a:bodyPr>
                <a:lstStyle/>
                <a:p>
                  <a:r>
                    <a:rPr lang="en-US" sz="1400" b="1" dirty="0">
                      <a:solidFill>
                        <a:srgbClr val="014B39"/>
                      </a:solidFill>
                      <a:latin typeface="Century Gothic" panose="020B0502020202020204" pitchFamily="34" charset="0"/>
                    </a:rPr>
                    <a:t>     Jharkhand</a:t>
                  </a:r>
                </a:p>
              </p:txBody>
            </p:sp>
            <p:grpSp>
              <p:nvGrpSpPr>
                <p:cNvPr id="164" name="Group 98">
                  <a:extLst>
                    <a:ext uri="{FF2B5EF4-FFF2-40B4-BE49-F238E27FC236}">
                      <a16:creationId xmlns:a16="http://schemas.microsoft.com/office/drawing/2014/main" id="{0A1CF055-F2E5-678A-6CD9-3B9F1A1B7544}"/>
                    </a:ext>
                  </a:extLst>
                </p:cNvPr>
                <p:cNvGrpSpPr/>
                <p:nvPr/>
              </p:nvGrpSpPr>
              <p:grpSpPr>
                <a:xfrm>
                  <a:off x="1960039" y="400287"/>
                  <a:ext cx="769257" cy="769257"/>
                  <a:chOff x="1742328" y="400287"/>
                  <a:chExt cx="769257" cy="769257"/>
                </a:xfrm>
              </p:grpSpPr>
              <p:sp>
                <p:nvSpPr>
                  <p:cNvPr id="170" name="Oval 169">
                    <a:extLst>
                      <a:ext uri="{FF2B5EF4-FFF2-40B4-BE49-F238E27FC236}">
                        <a16:creationId xmlns:a16="http://schemas.microsoft.com/office/drawing/2014/main" id="{8250CE5C-A18A-B26F-FE20-4E1684879D27}"/>
                      </a:ext>
                    </a:extLst>
                  </p:cNvPr>
                  <p:cNvSpPr/>
                  <p:nvPr/>
                </p:nvSpPr>
                <p:spPr>
                  <a:xfrm>
                    <a:off x="1742328"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Oval 170">
                    <a:extLst>
                      <a:ext uri="{FF2B5EF4-FFF2-40B4-BE49-F238E27FC236}">
                        <a16:creationId xmlns:a16="http://schemas.microsoft.com/office/drawing/2014/main" id="{57194077-3B22-5E83-3123-8B46D4BF3A17}"/>
                      </a:ext>
                    </a:extLst>
                  </p:cNvPr>
                  <p:cNvSpPr/>
                  <p:nvPr/>
                </p:nvSpPr>
                <p:spPr>
                  <a:xfrm>
                    <a:off x="1917637" y="575111"/>
                    <a:ext cx="418638" cy="418638"/>
                  </a:xfrm>
                  <a:prstGeom prst="ellipse">
                    <a:avLst/>
                  </a:prstGeom>
                  <a:gradFill flip="none" rotWithShape="1">
                    <a:gsLst>
                      <a:gs pos="0">
                        <a:srgbClr val="33CC33"/>
                      </a:gs>
                      <a:gs pos="100000">
                        <a:srgbClr val="00FF00"/>
                      </a:gs>
                    </a:gsLst>
                    <a:lin ang="0" scaled="1"/>
                    <a:tileRect/>
                  </a:gradFill>
                  <a:ln>
                    <a:gradFill>
                      <a:gsLst>
                        <a:gs pos="0">
                          <a:srgbClr val="33CC33"/>
                        </a:gs>
                        <a:gs pos="100000">
                          <a:srgbClr val="00FF00">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65" name="Straight Connector 164">
                  <a:extLst>
                    <a:ext uri="{FF2B5EF4-FFF2-40B4-BE49-F238E27FC236}">
                      <a16:creationId xmlns:a16="http://schemas.microsoft.com/office/drawing/2014/main" id="{2B4200BA-37C7-51CF-DE2D-EFB7A2256BF2}"/>
                    </a:ext>
                  </a:extLst>
                </p:cNvPr>
                <p:cNvCxnSpPr>
                  <a:cxnSpLocks/>
                  <a:stCxn id="170" idx="4"/>
                  <a:endCxn id="162" idx="5"/>
                </p:cNvCxnSpPr>
                <p:nvPr/>
              </p:nvCxnSpPr>
              <p:spPr>
                <a:xfrm flipH="1">
                  <a:off x="2336266" y="1169544"/>
                  <a:ext cx="8402" cy="26513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6" name="Freeform: Shape 165">
                  <a:extLst>
                    <a:ext uri="{FF2B5EF4-FFF2-40B4-BE49-F238E27FC236}">
                      <a16:creationId xmlns:a16="http://schemas.microsoft.com/office/drawing/2014/main" id="{0D101624-70AC-3ED9-66D6-BE5E7F44E45C}"/>
                    </a:ext>
                  </a:extLst>
                </p:cNvPr>
                <p:cNvSpPr/>
                <p:nvPr/>
              </p:nvSpPr>
              <p:spPr>
                <a:xfrm>
                  <a:off x="2335118" y="3813989"/>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Freeform: Shape 166">
                  <a:extLst>
                    <a:ext uri="{FF2B5EF4-FFF2-40B4-BE49-F238E27FC236}">
                      <a16:creationId xmlns:a16="http://schemas.microsoft.com/office/drawing/2014/main" id="{9A898121-03C8-0FE1-B0B5-8A558AFB49FD}"/>
                    </a:ext>
                  </a:extLst>
                </p:cNvPr>
                <p:cNvSpPr/>
                <p:nvPr/>
              </p:nvSpPr>
              <p:spPr>
                <a:xfrm>
                  <a:off x="2309413" y="3791900"/>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Freeform: Shape 167">
                  <a:extLst>
                    <a:ext uri="{FF2B5EF4-FFF2-40B4-BE49-F238E27FC236}">
                      <a16:creationId xmlns:a16="http://schemas.microsoft.com/office/drawing/2014/main" id="{B25D6778-63B8-4540-9E92-994E5FB14FB3}"/>
                    </a:ext>
                  </a:extLst>
                </p:cNvPr>
                <p:cNvSpPr/>
                <p:nvPr/>
              </p:nvSpPr>
              <p:spPr>
                <a:xfrm>
                  <a:off x="2316079" y="3772847"/>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9" name="TextBox 168">
                  <a:extLst>
                    <a:ext uri="{FF2B5EF4-FFF2-40B4-BE49-F238E27FC236}">
                      <a16:creationId xmlns:a16="http://schemas.microsoft.com/office/drawing/2014/main" id="{FF28E566-0C6E-BC21-8F8A-6450CBC51D12}"/>
                    </a:ext>
                  </a:extLst>
                </p:cNvPr>
                <p:cNvSpPr txBox="1"/>
                <p:nvPr/>
              </p:nvSpPr>
              <p:spPr>
                <a:xfrm>
                  <a:off x="1978453" y="4294449"/>
                  <a:ext cx="211525" cy="386035"/>
                </a:xfrm>
                <a:prstGeom prst="rect">
                  <a:avLst/>
                </a:prstGeom>
                <a:noFill/>
              </p:spPr>
              <p:txBody>
                <a:bodyPr wrap="none" rtlCol="0">
                  <a:spAutoFit/>
                </a:bodyPr>
                <a:lstStyle/>
                <a:p>
                  <a:endParaRPr lang="en-US" sz="1400" b="1" dirty="0">
                    <a:latin typeface="Century Gothic" panose="020B0502020202020204" pitchFamily="34" charset="0"/>
                  </a:endParaRPr>
                </a:p>
              </p:txBody>
            </p:sp>
          </p:grpSp>
          <p:pic>
            <p:nvPicPr>
              <p:cNvPr id="155" name="Picture 2" descr="D:\Pragnaa-Images\jharkhand-230.png">
                <a:extLst>
                  <a:ext uri="{FF2B5EF4-FFF2-40B4-BE49-F238E27FC236}">
                    <a16:creationId xmlns:a16="http://schemas.microsoft.com/office/drawing/2014/main" id="{C2EB2136-51D4-9F31-2F48-B2CD9F021E8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4267200"/>
                <a:ext cx="1295400" cy="1312526"/>
              </a:xfrm>
              <a:prstGeom prst="rect">
                <a:avLst/>
              </a:prstGeom>
              <a:noFill/>
            </p:spPr>
          </p:pic>
          <p:pic>
            <p:nvPicPr>
              <p:cNvPr id="156" name="Picture 3" descr="D:\Pragnaa-Images\kerala-6263.png">
                <a:extLst>
                  <a:ext uri="{FF2B5EF4-FFF2-40B4-BE49-F238E27FC236}">
                    <a16:creationId xmlns:a16="http://schemas.microsoft.com/office/drawing/2014/main" id="{40A68CBE-A930-E4BD-F131-B4FAD093A1A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44378" y="4038600"/>
                <a:ext cx="556022" cy="790787"/>
              </a:xfrm>
              <a:prstGeom prst="rect">
                <a:avLst/>
              </a:prstGeom>
              <a:noFill/>
            </p:spPr>
          </p:pic>
          <p:pic>
            <p:nvPicPr>
              <p:cNvPr id="157" name="Picture 4" descr="D:\Pragnaa-Images\mp-6562.png">
                <a:extLst>
                  <a:ext uri="{FF2B5EF4-FFF2-40B4-BE49-F238E27FC236}">
                    <a16:creationId xmlns:a16="http://schemas.microsoft.com/office/drawing/2014/main" id="{B4E6BD68-D6B0-532D-F7C1-57FDB90EBC0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86200" y="3733800"/>
                <a:ext cx="1371600" cy="1371600"/>
              </a:xfrm>
              <a:prstGeom prst="rect">
                <a:avLst/>
              </a:prstGeom>
              <a:noFill/>
            </p:spPr>
          </p:pic>
          <p:pic>
            <p:nvPicPr>
              <p:cNvPr id="158" name="Picture 5" descr="D:\Pragnaa-Images\logopodu-656562.png">
                <a:extLst>
                  <a:ext uri="{FF2B5EF4-FFF2-40B4-BE49-F238E27FC236}">
                    <a16:creationId xmlns:a16="http://schemas.microsoft.com/office/drawing/2014/main" id="{2BD85BA0-D997-6996-8322-803D9E36E7E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91200" y="3581400"/>
                <a:ext cx="762000" cy="762000"/>
              </a:xfrm>
              <a:prstGeom prst="rect">
                <a:avLst/>
              </a:prstGeom>
              <a:noFill/>
            </p:spPr>
          </p:pic>
          <p:pic>
            <p:nvPicPr>
              <p:cNvPr id="159" name="Picture 6" descr="D:\Pragnaa-Images\golden-temple-3017979-25097269+5+65265.png">
                <a:extLst>
                  <a:ext uri="{FF2B5EF4-FFF2-40B4-BE49-F238E27FC236}">
                    <a16:creationId xmlns:a16="http://schemas.microsoft.com/office/drawing/2014/main" id="{4E097586-4F0C-032C-368A-D3D23EA75BA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391400" y="4038600"/>
                <a:ext cx="898525" cy="898525"/>
              </a:xfrm>
              <a:prstGeom prst="rect">
                <a:avLst/>
              </a:prstGeom>
              <a:noFill/>
            </p:spPr>
          </p:pic>
        </p:grpSp>
      </p:grpSp>
      <p:pic>
        <p:nvPicPr>
          <p:cNvPr id="4" name="Picture 3">
            <a:extLst>
              <a:ext uri="{FF2B5EF4-FFF2-40B4-BE49-F238E27FC236}">
                <a16:creationId xmlns:a16="http://schemas.microsoft.com/office/drawing/2014/main" id="{49408B7F-F1FA-C29F-E359-F042B78FAAC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755477" y="13024"/>
            <a:ext cx="1326847" cy="1375524"/>
          </a:xfrm>
          <a:prstGeom prst="rect">
            <a:avLst/>
          </a:prstGeom>
        </p:spPr>
      </p:pic>
      <p:grpSp>
        <p:nvGrpSpPr>
          <p:cNvPr id="6" name="Group 5">
            <a:extLst>
              <a:ext uri="{FF2B5EF4-FFF2-40B4-BE49-F238E27FC236}">
                <a16:creationId xmlns:a16="http://schemas.microsoft.com/office/drawing/2014/main" id="{B9F30C87-62AA-A1A4-9E02-9C713F0A2AF6}"/>
              </a:ext>
            </a:extLst>
          </p:cNvPr>
          <p:cNvGrpSpPr/>
          <p:nvPr/>
        </p:nvGrpSpPr>
        <p:grpSpPr>
          <a:xfrm>
            <a:off x="9565" y="6382368"/>
            <a:ext cx="9141714" cy="501092"/>
            <a:chOff x="9565" y="6382368"/>
            <a:chExt cx="9141714" cy="501092"/>
          </a:xfrm>
        </p:grpSpPr>
        <p:sp>
          <p:nvSpPr>
            <p:cNvPr id="7" name="Rectangle 6">
              <a:extLst>
                <a:ext uri="{FF2B5EF4-FFF2-40B4-BE49-F238E27FC236}">
                  <a16:creationId xmlns:a16="http://schemas.microsoft.com/office/drawing/2014/main" id="{CB5A6A52-E7A5-C6D2-CBBD-657D1B931727}"/>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8" name="Rectangle 7">
              <a:extLst>
                <a:ext uri="{FF2B5EF4-FFF2-40B4-BE49-F238E27FC236}">
                  <a16:creationId xmlns:a16="http://schemas.microsoft.com/office/drawing/2014/main" id="{D7F5A96A-F9DB-6F0C-3BC9-196B9B376885}"/>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9" name="Rectangle 8">
            <a:extLst>
              <a:ext uri="{FF2B5EF4-FFF2-40B4-BE49-F238E27FC236}">
                <a16:creationId xmlns:a16="http://schemas.microsoft.com/office/drawing/2014/main" id="{D92C4C40-0110-0E6E-9B24-072553BFCFA6}"/>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2034208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AF64DE52-85AA-BE59-489E-40A34C943CC3}"/>
              </a:ext>
            </a:extLst>
          </p:cNvPr>
          <p:cNvSpPr txBox="1"/>
          <p:nvPr/>
        </p:nvSpPr>
        <p:spPr>
          <a:xfrm>
            <a:off x="1755314" y="769597"/>
            <a:ext cx="5631084" cy="369332"/>
          </a:xfrm>
          <a:prstGeom prst="rect">
            <a:avLst/>
          </a:prstGeom>
          <a:noFill/>
        </p:spPr>
        <p:txBody>
          <a:bodyPr wrap="square">
            <a:spAutoFit/>
          </a:bodyPr>
          <a:lstStyle/>
          <a:p>
            <a:pPr algn="ctr"/>
            <a:r>
              <a:rPr lang="en-IN" b="1" dirty="0">
                <a:solidFill>
                  <a:schemeClr val="accent2">
                    <a:lumMod val="75000"/>
                  </a:schemeClr>
                </a:solidFill>
                <a:latin typeface="Montserrat"/>
              </a:rPr>
              <a:t>HAVING A PRESENCE - PAN India Operations</a:t>
            </a:r>
          </a:p>
        </p:txBody>
      </p:sp>
      <p:grpSp>
        <p:nvGrpSpPr>
          <p:cNvPr id="2" name="Group 1">
            <a:extLst>
              <a:ext uri="{FF2B5EF4-FFF2-40B4-BE49-F238E27FC236}">
                <a16:creationId xmlns:a16="http://schemas.microsoft.com/office/drawing/2014/main" id="{6088BCF5-2DA6-7BB2-20D2-BE3ED80B49A8}"/>
              </a:ext>
            </a:extLst>
          </p:cNvPr>
          <p:cNvGrpSpPr/>
          <p:nvPr/>
        </p:nvGrpSpPr>
        <p:grpSpPr>
          <a:xfrm>
            <a:off x="587830" y="1352939"/>
            <a:ext cx="7893697" cy="4081616"/>
            <a:chOff x="457200" y="845888"/>
            <a:chExt cx="8305799" cy="4588667"/>
          </a:xfrm>
        </p:grpSpPr>
        <p:sp>
          <p:nvSpPr>
            <p:cNvPr id="4" name="Rectangle: Rounded Corners 3">
              <a:extLst>
                <a:ext uri="{FF2B5EF4-FFF2-40B4-BE49-F238E27FC236}">
                  <a16:creationId xmlns:a16="http://schemas.microsoft.com/office/drawing/2014/main" id="{F96F5406-E64A-D71B-8BC3-577E426364BB}"/>
                </a:ext>
              </a:extLst>
            </p:cNvPr>
            <p:cNvSpPr/>
            <p:nvPr/>
          </p:nvSpPr>
          <p:spPr>
            <a:xfrm>
              <a:off x="457200" y="906370"/>
              <a:ext cx="8305799" cy="610374"/>
            </a:xfrm>
            <a:prstGeom prst="roundRect">
              <a:avLst>
                <a:gd name="adj" fmla="val 50000"/>
              </a:avLst>
            </a:prstGeom>
            <a:solidFill>
              <a:schemeClr val="bg1"/>
            </a:solidFill>
            <a:ln>
              <a:noFill/>
            </a:ln>
            <a:effectLst>
              <a:innerShdw blurRad="1905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89">
              <a:extLst>
                <a:ext uri="{FF2B5EF4-FFF2-40B4-BE49-F238E27FC236}">
                  <a16:creationId xmlns:a16="http://schemas.microsoft.com/office/drawing/2014/main" id="{FA89A99D-9F86-8DC3-CF8B-84A79CAF7DA3}"/>
                </a:ext>
              </a:extLst>
            </p:cNvPr>
            <p:cNvGrpSpPr/>
            <p:nvPr/>
          </p:nvGrpSpPr>
          <p:grpSpPr>
            <a:xfrm>
              <a:off x="5226193" y="868805"/>
              <a:ext cx="1928864" cy="3757219"/>
              <a:chOff x="6679891" y="388313"/>
              <a:chExt cx="2208628" cy="4712558"/>
            </a:xfrm>
          </p:grpSpPr>
          <p:sp>
            <p:nvSpPr>
              <p:cNvPr id="55" name="Freeform: Shape 54">
                <a:extLst>
                  <a:ext uri="{FF2B5EF4-FFF2-40B4-BE49-F238E27FC236}">
                    <a16:creationId xmlns:a16="http://schemas.microsoft.com/office/drawing/2014/main" id="{F34A8AC4-8505-6D7D-C859-C72C65BF93DA}"/>
                  </a:ext>
                </a:extLst>
              </p:cNvPr>
              <p:cNvSpPr/>
              <p:nvPr/>
            </p:nvSpPr>
            <p:spPr>
              <a:xfrm>
                <a:off x="7745571" y="2821152"/>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Shape 55">
                <a:extLst>
                  <a:ext uri="{FF2B5EF4-FFF2-40B4-BE49-F238E27FC236}">
                    <a16:creationId xmlns:a16="http://schemas.microsoft.com/office/drawing/2014/main" id="{8BBE32EE-7968-AACD-F5B4-CB0DD0D8E9D9}"/>
                  </a:ext>
                </a:extLst>
              </p:cNvPr>
              <p:cNvSpPr/>
              <p:nvPr/>
            </p:nvSpPr>
            <p:spPr>
              <a:xfrm>
                <a:off x="6679891" y="2844360"/>
                <a:ext cx="2208628" cy="2208628"/>
              </a:xfrm>
              <a:custGeom>
                <a:avLst/>
                <a:gdLst>
                  <a:gd name="connsiteX0" fmla="*/ 1104314 w 2208628"/>
                  <a:gd name="connsiteY0" fmla="*/ 137153 h 2208628"/>
                  <a:gd name="connsiteX1" fmla="*/ 996529 w 2208628"/>
                  <a:gd name="connsiteY1" fmla="*/ 244938 h 2208628"/>
                  <a:gd name="connsiteX2" fmla="*/ 1104314 w 2208628"/>
                  <a:gd name="connsiteY2" fmla="*/ 352723 h 2208628"/>
                  <a:gd name="connsiteX3" fmla="*/ 1212099 w 2208628"/>
                  <a:gd name="connsiteY3" fmla="*/ 244938 h 2208628"/>
                  <a:gd name="connsiteX4" fmla="*/ 1104314 w 2208628"/>
                  <a:gd name="connsiteY4" fmla="*/ 137153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37153"/>
                    </a:moveTo>
                    <a:cubicBezTo>
                      <a:pt x="1044786" y="137153"/>
                      <a:pt x="996529" y="185410"/>
                      <a:pt x="996529" y="244938"/>
                    </a:cubicBezTo>
                    <a:cubicBezTo>
                      <a:pt x="996529" y="304466"/>
                      <a:pt x="1044786" y="352723"/>
                      <a:pt x="1104314" y="352723"/>
                    </a:cubicBezTo>
                    <a:cubicBezTo>
                      <a:pt x="1163842" y="352723"/>
                      <a:pt x="1212099" y="304466"/>
                      <a:pt x="1212099" y="244938"/>
                    </a:cubicBezTo>
                    <a:cubicBezTo>
                      <a:pt x="1212099" y="185410"/>
                      <a:pt x="1163842" y="137153"/>
                      <a:pt x="1104314" y="137153"/>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660066">
                      <a:alpha val="50000"/>
                    </a:srgbClr>
                  </a:gs>
                  <a:gs pos="100000">
                    <a:srgbClr val="CC00CC">
                      <a:alpha val="69804"/>
                    </a:srgbClr>
                  </a:gs>
                </a:gsLst>
                <a:lin ang="0" scaled="0"/>
                <a:tileRect/>
              </a:gradFill>
              <a:ln>
                <a:gradFill>
                  <a:gsLst>
                    <a:gs pos="0">
                      <a:srgbClr val="660066"/>
                    </a:gs>
                    <a:gs pos="100000">
                      <a:srgbClr val="CC00CC">
                        <a:alpha val="0"/>
                      </a:srgbClr>
                    </a:gs>
                  </a:gsLst>
                  <a:lin ang="19200000" scaled="0"/>
                </a:gradFill>
              </a:ln>
              <a:effectLst>
                <a:innerShdw blurRad="317500" dir="8400000">
                  <a:schemeClr val="bg1"/>
                </a:innerShdw>
                <a:reflection blurRad="6350" stA="35000" endPos="90000" dir="5400000" sy="-100000" algn="bl" rotWithShape="0"/>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7" name="Group 148">
                <a:extLst>
                  <a:ext uri="{FF2B5EF4-FFF2-40B4-BE49-F238E27FC236}">
                    <a16:creationId xmlns:a16="http://schemas.microsoft.com/office/drawing/2014/main" id="{FAFF3161-81C9-465A-66AC-E0DC6A47E7FE}"/>
                  </a:ext>
                </a:extLst>
              </p:cNvPr>
              <p:cNvGrpSpPr/>
              <p:nvPr/>
            </p:nvGrpSpPr>
            <p:grpSpPr>
              <a:xfrm>
                <a:off x="7399576" y="388313"/>
                <a:ext cx="769257" cy="769257"/>
                <a:chOff x="5877141" y="400287"/>
                <a:chExt cx="769257" cy="769257"/>
              </a:xfrm>
            </p:grpSpPr>
            <p:sp>
              <p:nvSpPr>
                <p:cNvPr id="64" name="Oval 63">
                  <a:extLst>
                    <a:ext uri="{FF2B5EF4-FFF2-40B4-BE49-F238E27FC236}">
                      <a16:creationId xmlns:a16="http://schemas.microsoft.com/office/drawing/2014/main" id="{7F9B0392-16FB-6ECD-2141-FDFCF81FF0EE}"/>
                    </a:ext>
                  </a:extLst>
                </p:cNvPr>
                <p:cNvSpPr/>
                <p:nvPr/>
              </p:nvSpPr>
              <p:spPr>
                <a:xfrm>
                  <a:off x="5877141"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6E448AF0-E76D-FAF6-8591-C25B7D937A37}"/>
                    </a:ext>
                  </a:extLst>
                </p:cNvPr>
                <p:cNvSpPr/>
                <p:nvPr/>
              </p:nvSpPr>
              <p:spPr>
                <a:xfrm>
                  <a:off x="6052450" y="575111"/>
                  <a:ext cx="418638" cy="418638"/>
                </a:xfrm>
                <a:prstGeom prst="ellipse">
                  <a:avLst/>
                </a:prstGeom>
                <a:gradFill flip="none" rotWithShape="1">
                  <a:gsLst>
                    <a:gs pos="0">
                      <a:srgbClr val="660066"/>
                    </a:gs>
                    <a:gs pos="100000">
                      <a:srgbClr val="CC00CC"/>
                    </a:gs>
                  </a:gsLst>
                  <a:lin ang="0" scaled="0"/>
                  <a:tileRect/>
                </a:gradFill>
                <a:ln>
                  <a:gradFill>
                    <a:gsLst>
                      <a:gs pos="0">
                        <a:srgbClr val="660066"/>
                      </a:gs>
                      <a:gs pos="100000">
                        <a:srgbClr val="CC00CC">
                          <a:alpha val="0"/>
                        </a:srgbClr>
                      </a:gs>
                    </a:gsLst>
                    <a:lin ang="19200000" scaled="0"/>
                  </a:gradFill>
                </a:ln>
                <a:effectLst>
                  <a:innerShdw blurRad="317500" dir="8400000">
                    <a:schemeClr val="bg1"/>
                  </a:innerShdw>
                </a:effectLst>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58" name="Straight Connector 57">
                <a:extLst>
                  <a:ext uri="{FF2B5EF4-FFF2-40B4-BE49-F238E27FC236}">
                    <a16:creationId xmlns:a16="http://schemas.microsoft.com/office/drawing/2014/main" id="{951B94A9-8611-CFE5-E1E9-881C2F707568}"/>
                  </a:ext>
                </a:extLst>
              </p:cNvPr>
              <p:cNvCxnSpPr>
                <a:cxnSpLocks/>
                <a:stCxn id="64" idx="4"/>
                <a:endCxn id="56" idx="5"/>
              </p:cNvCxnSpPr>
              <p:nvPr/>
            </p:nvCxnSpPr>
            <p:spPr>
              <a:xfrm>
                <a:off x="7784205" y="1157570"/>
                <a:ext cx="0" cy="16867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reeform: Shape 58">
                <a:extLst>
                  <a:ext uri="{FF2B5EF4-FFF2-40B4-BE49-F238E27FC236}">
                    <a16:creationId xmlns:a16="http://schemas.microsoft.com/office/drawing/2014/main" id="{A0C11874-22BA-2CEE-3C10-DC9B829C1001}"/>
                  </a:ext>
                </a:extLst>
              </p:cNvPr>
              <p:cNvSpPr/>
              <p:nvPr/>
            </p:nvSpPr>
            <p:spPr>
              <a:xfrm>
                <a:off x="7777118" y="2826093"/>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Freeform: Shape 59">
                <a:extLst>
                  <a:ext uri="{FF2B5EF4-FFF2-40B4-BE49-F238E27FC236}">
                    <a16:creationId xmlns:a16="http://schemas.microsoft.com/office/drawing/2014/main" id="{005EC119-EB46-6E47-4679-DC886534EAB7}"/>
                  </a:ext>
                </a:extLst>
              </p:cNvPr>
              <p:cNvSpPr/>
              <p:nvPr/>
            </p:nvSpPr>
            <p:spPr>
              <a:xfrm>
                <a:off x="7751413" y="2804004"/>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Freeform: Shape 60">
                <a:extLst>
                  <a:ext uri="{FF2B5EF4-FFF2-40B4-BE49-F238E27FC236}">
                    <a16:creationId xmlns:a16="http://schemas.microsoft.com/office/drawing/2014/main" id="{43A5EACB-11D5-040F-3B8F-E04E9AC69091}"/>
                  </a:ext>
                </a:extLst>
              </p:cNvPr>
              <p:cNvSpPr/>
              <p:nvPr/>
            </p:nvSpPr>
            <p:spPr>
              <a:xfrm>
                <a:off x="7758079" y="2784951"/>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a:extLst>
                  <a:ext uri="{FF2B5EF4-FFF2-40B4-BE49-F238E27FC236}">
                    <a16:creationId xmlns:a16="http://schemas.microsoft.com/office/drawing/2014/main" id="{2246121E-3A1E-4EEA-817C-90DBE0EAB8AA}"/>
                  </a:ext>
                </a:extLst>
              </p:cNvPr>
              <p:cNvSpPr/>
              <p:nvPr/>
            </p:nvSpPr>
            <p:spPr>
              <a:xfrm>
                <a:off x="6909288" y="5029874"/>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98E204C7-31F1-0511-69AF-F340FAAFB425}"/>
                  </a:ext>
                </a:extLst>
              </p:cNvPr>
              <p:cNvSpPr txBox="1"/>
              <p:nvPr/>
            </p:nvSpPr>
            <p:spPr>
              <a:xfrm>
                <a:off x="7109628" y="3408332"/>
                <a:ext cx="1700505" cy="386035"/>
              </a:xfrm>
              <a:prstGeom prst="rect">
                <a:avLst/>
              </a:prstGeom>
              <a:noFill/>
            </p:spPr>
            <p:txBody>
              <a:bodyPr wrap="square" rtlCol="0">
                <a:spAutoFit/>
              </a:bodyPr>
              <a:lstStyle/>
              <a:p>
                <a:r>
                  <a:rPr lang="en-US" sz="1400" b="1" dirty="0">
                    <a:solidFill>
                      <a:srgbClr val="FFFFFF"/>
                    </a:solidFill>
                    <a:latin typeface="Century Gothic" pitchFamily="34" charset="0"/>
                  </a:rPr>
                  <a:t>West Bengal</a:t>
                </a:r>
              </a:p>
            </p:txBody>
          </p:sp>
        </p:grpSp>
        <p:grpSp>
          <p:nvGrpSpPr>
            <p:cNvPr id="8" name="Group 91">
              <a:extLst>
                <a:ext uri="{FF2B5EF4-FFF2-40B4-BE49-F238E27FC236}">
                  <a16:creationId xmlns:a16="http://schemas.microsoft.com/office/drawing/2014/main" id="{E8B8DE30-33B7-DDFC-F6F9-D3C993733B46}"/>
                </a:ext>
              </a:extLst>
            </p:cNvPr>
            <p:cNvGrpSpPr/>
            <p:nvPr/>
          </p:nvGrpSpPr>
          <p:grpSpPr>
            <a:xfrm>
              <a:off x="1965481" y="889923"/>
              <a:ext cx="1928863" cy="4136370"/>
              <a:chOff x="2946244" y="414801"/>
              <a:chExt cx="2208628" cy="5188114"/>
            </a:xfrm>
          </p:grpSpPr>
          <p:sp>
            <p:nvSpPr>
              <p:cNvPr id="43" name="Freeform: Shape 42">
                <a:extLst>
                  <a:ext uri="{FF2B5EF4-FFF2-40B4-BE49-F238E27FC236}">
                    <a16:creationId xmlns:a16="http://schemas.microsoft.com/office/drawing/2014/main" id="{A0AB28C1-1217-07EF-C0BB-E03B04A8C6B9}"/>
                  </a:ext>
                </a:extLst>
              </p:cNvPr>
              <p:cNvSpPr/>
              <p:nvPr/>
            </p:nvSpPr>
            <p:spPr>
              <a:xfrm>
                <a:off x="4011925" y="3297855"/>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2CE3669E-8128-8DA9-0952-89C0863FF9BD}"/>
                  </a:ext>
                </a:extLst>
              </p:cNvPr>
              <p:cNvSpPr/>
              <p:nvPr/>
            </p:nvSpPr>
            <p:spPr>
              <a:xfrm>
                <a:off x="2946244" y="3308817"/>
                <a:ext cx="2208628" cy="2208628"/>
              </a:xfrm>
              <a:custGeom>
                <a:avLst/>
                <a:gdLst>
                  <a:gd name="connsiteX0" fmla="*/ 1104314 w 2208628"/>
                  <a:gd name="connsiteY0" fmla="*/ 123187 h 2208628"/>
                  <a:gd name="connsiteX1" fmla="*/ 996529 w 2208628"/>
                  <a:gd name="connsiteY1" fmla="*/ 230972 h 2208628"/>
                  <a:gd name="connsiteX2" fmla="*/ 1104314 w 2208628"/>
                  <a:gd name="connsiteY2" fmla="*/ 338757 h 2208628"/>
                  <a:gd name="connsiteX3" fmla="*/ 1212099 w 2208628"/>
                  <a:gd name="connsiteY3" fmla="*/ 230972 h 2208628"/>
                  <a:gd name="connsiteX4" fmla="*/ 1104314 w 2208628"/>
                  <a:gd name="connsiteY4" fmla="*/ 123187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23187"/>
                    </a:moveTo>
                    <a:cubicBezTo>
                      <a:pt x="1044786" y="123187"/>
                      <a:pt x="996529" y="171444"/>
                      <a:pt x="996529" y="230972"/>
                    </a:cubicBezTo>
                    <a:cubicBezTo>
                      <a:pt x="996529" y="290500"/>
                      <a:pt x="1044786" y="338757"/>
                      <a:pt x="1104314" y="338757"/>
                    </a:cubicBezTo>
                    <a:cubicBezTo>
                      <a:pt x="1163842" y="338757"/>
                      <a:pt x="1212099" y="290500"/>
                      <a:pt x="1212099" y="230972"/>
                    </a:cubicBezTo>
                    <a:cubicBezTo>
                      <a:pt x="1212099" y="171444"/>
                      <a:pt x="1163842" y="123187"/>
                      <a:pt x="1104314" y="123187"/>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0099CC">
                      <a:alpha val="49804"/>
                    </a:srgbClr>
                  </a:gs>
                  <a:gs pos="100000">
                    <a:srgbClr val="00CCFF">
                      <a:alpha val="69804"/>
                    </a:srgbClr>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 name="Group 122">
                <a:extLst>
                  <a:ext uri="{FF2B5EF4-FFF2-40B4-BE49-F238E27FC236}">
                    <a16:creationId xmlns:a16="http://schemas.microsoft.com/office/drawing/2014/main" id="{7FBF386C-85B2-AF50-5F92-808935B697F3}"/>
                  </a:ext>
                </a:extLst>
              </p:cNvPr>
              <p:cNvGrpSpPr/>
              <p:nvPr/>
            </p:nvGrpSpPr>
            <p:grpSpPr>
              <a:xfrm>
                <a:off x="3657625" y="414801"/>
                <a:ext cx="769257" cy="769257"/>
                <a:chOff x="3120599" y="400287"/>
                <a:chExt cx="769257" cy="769257"/>
              </a:xfrm>
            </p:grpSpPr>
            <p:sp>
              <p:nvSpPr>
                <p:cNvPr id="53" name="Oval 52">
                  <a:extLst>
                    <a:ext uri="{FF2B5EF4-FFF2-40B4-BE49-F238E27FC236}">
                      <a16:creationId xmlns:a16="http://schemas.microsoft.com/office/drawing/2014/main" id="{80AC79CE-024D-E67A-CA76-3CD8E4D6B758}"/>
                    </a:ext>
                  </a:extLst>
                </p:cNvPr>
                <p:cNvSpPr/>
                <p:nvPr/>
              </p:nvSpPr>
              <p:spPr>
                <a:xfrm>
                  <a:off x="3120599"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val 53">
                  <a:extLst>
                    <a:ext uri="{FF2B5EF4-FFF2-40B4-BE49-F238E27FC236}">
                      <a16:creationId xmlns:a16="http://schemas.microsoft.com/office/drawing/2014/main" id="{4B8F27CE-C185-FF95-87D7-7D9615EF1F2D}"/>
                    </a:ext>
                  </a:extLst>
                </p:cNvPr>
                <p:cNvSpPr/>
                <p:nvPr/>
              </p:nvSpPr>
              <p:spPr>
                <a:xfrm>
                  <a:off x="3295908" y="575111"/>
                  <a:ext cx="418638" cy="418638"/>
                </a:xfrm>
                <a:prstGeom prst="ellipse">
                  <a:avLst/>
                </a:prstGeom>
                <a:gradFill flip="none" rotWithShape="1">
                  <a:gsLst>
                    <a:gs pos="0">
                      <a:srgbClr val="0099CC"/>
                    </a:gs>
                    <a:gs pos="100000">
                      <a:srgbClr val="00CCFF"/>
                    </a:gs>
                  </a:gsLst>
                  <a:lin ang="0" scaled="1"/>
                  <a:tileRect/>
                </a:gradFill>
                <a:ln>
                  <a:gradFill>
                    <a:gsLst>
                      <a:gs pos="0">
                        <a:srgbClr val="0099CC"/>
                      </a:gs>
                      <a:gs pos="100000">
                        <a:srgbClr val="00CCFF">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46" name="Straight Connector 45">
                <a:extLst>
                  <a:ext uri="{FF2B5EF4-FFF2-40B4-BE49-F238E27FC236}">
                    <a16:creationId xmlns:a16="http://schemas.microsoft.com/office/drawing/2014/main" id="{2BEFBDE5-29BE-D071-194A-50A2D964B3FF}"/>
                  </a:ext>
                </a:extLst>
              </p:cNvPr>
              <p:cNvCxnSpPr>
                <a:cxnSpLocks/>
                <a:stCxn id="53" idx="4"/>
                <a:endCxn id="44" idx="5"/>
              </p:cNvCxnSpPr>
              <p:nvPr/>
            </p:nvCxnSpPr>
            <p:spPr>
              <a:xfrm>
                <a:off x="4042254" y="1184058"/>
                <a:ext cx="8304" cy="21247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Freeform: Shape 46">
                <a:extLst>
                  <a:ext uri="{FF2B5EF4-FFF2-40B4-BE49-F238E27FC236}">
                    <a16:creationId xmlns:a16="http://schemas.microsoft.com/office/drawing/2014/main" id="{BF95D856-5063-4F99-A315-D9741770E290}"/>
                  </a:ext>
                </a:extLst>
              </p:cNvPr>
              <p:cNvSpPr/>
              <p:nvPr/>
            </p:nvSpPr>
            <p:spPr>
              <a:xfrm>
                <a:off x="4043472" y="3302796"/>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a:extLst>
                  <a:ext uri="{FF2B5EF4-FFF2-40B4-BE49-F238E27FC236}">
                    <a16:creationId xmlns:a16="http://schemas.microsoft.com/office/drawing/2014/main" id="{9447C507-3793-C161-812A-3939ADBD06D6}"/>
                  </a:ext>
                </a:extLst>
              </p:cNvPr>
              <p:cNvSpPr/>
              <p:nvPr/>
            </p:nvSpPr>
            <p:spPr>
              <a:xfrm>
                <a:off x="4017767" y="3280707"/>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a:extLst>
                  <a:ext uri="{FF2B5EF4-FFF2-40B4-BE49-F238E27FC236}">
                    <a16:creationId xmlns:a16="http://schemas.microsoft.com/office/drawing/2014/main" id="{116BFF5A-CEDD-504C-EFDB-940DB780BB41}"/>
                  </a:ext>
                </a:extLst>
              </p:cNvPr>
              <p:cNvSpPr/>
              <p:nvPr/>
            </p:nvSpPr>
            <p:spPr>
              <a:xfrm>
                <a:off x="4024433" y="3261654"/>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a:extLst>
                  <a:ext uri="{FF2B5EF4-FFF2-40B4-BE49-F238E27FC236}">
                    <a16:creationId xmlns:a16="http://schemas.microsoft.com/office/drawing/2014/main" id="{06E53051-3705-2374-BEE0-2A95B643C188}"/>
                  </a:ext>
                </a:extLst>
              </p:cNvPr>
              <p:cNvSpPr/>
              <p:nvPr/>
            </p:nvSpPr>
            <p:spPr>
              <a:xfrm>
                <a:off x="3168962" y="5531918"/>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a:extLst>
                  <a:ext uri="{FF2B5EF4-FFF2-40B4-BE49-F238E27FC236}">
                    <a16:creationId xmlns:a16="http://schemas.microsoft.com/office/drawing/2014/main" id="{54F2B13F-9952-1310-30FD-D272C8584E7D}"/>
                  </a:ext>
                </a:extLst>
              </p:cNvPr>
              <p:cNvSpPr txBox="1"/>
              <p:nvPr/>
            </p:nvSpPr>
            <p:spPr>
              <a:xfrm>
                <a:off x="3183285" y="3790633"/>
                <a:ext cx="1700506" cy="656258"/>
              </a:xfrm>
              <a:prstGeom prst="rect">
                <a:avLst/>
              </a:prstGeom>
              <a:noFill/>
            </p:spPr>
            <p:txBody>
              <a:bodyPr wrap="square" rtlCol="0">
                <a:spAutoFit/>
              </a:bodyPr>
              <a:lstStyle/>
              <a:p>
                <a:pPr algn="ctr"/>
                <a:r>
                  <a:rPr lang="en-US" sz="1400" b="1" dirty="0">
                    <a:solidFill>
                      <a:srgbClr val="0070C0"/>
                    </a:solidFill>
                    <a:latin typeface="Century Gothic" panose="020B0502020202020204" pitchFamily="34" charset="0"/>
                  </a:rPr>
                  <a:t>Uttar </a:t>
                </a:r>
              </a:p>
              <a:p>
                <a:pPr algn="ctr"/>
                <a:r>
                  <a:rPr lang="en-US" sz="1400" b="1" dirty="0">
                    <a:solidFill>
                      <a:srgbClr val="0070C0"/>
                    </a:solidFill>
                    <a:latin typeface="Century Gothic" panose="020B0502020202020204" pitchFamily="34" charset="0"/>
                  </a:rPr>
                  <a:t>Pradesh</a:t>
                </a:r>
              </a:p>
            </p:txBody>
          </p:sp>
          <p:sp>
            <p:nvSpPr>
              <p:cNvPr id="52" name="TextBox 51">
                <a:extLst>
                  <a:ext uri="{FF2B5EF4-FFF2-40B4-BE49-F238E27FC236}">
                    <a16:creationId xmlns:a16="http://schemas.microsoft.com/office/drawing/2014/main" id="{81E8F2A6-981B-10A5-E5B3-383D86496A1F}"/>
                  </a:ext>
                </a:extLst>
              </p:cNvPr>
              <p:cNvSpPr txBox="1"/>
              <p:nvPr/>
            </p:nvSpPr>
            <p:spPr>
              <a:xfrm>
                <a:off x="3621643" y="3826692"/>
                <a:ext cx="211525" cy="386035"/>
              </a:xfrm>
              <a:prstGeom prst="rect">
                <a:avLst/>
              </a:prstGeom>
              <a:noFill/>
            </p:spPr>
            <p:txBody>
              <a:bodyPr wrap="none" rtlCol="0">
                <a:spAutoFit/>
              </a:bodyPr>
              <a:lstStyle/>
              <a:p>
                <a:endParaRPr lang="en-US" sz="1400" b="1" dirty="0">
                  <a:latin typeface="Century Gothic" panose="020B0502020202020204" pitchFamily="34" charset="0"/>
                </a:endParaRPr>
              </a:p>
            </p:txBody>
          </p:sp>
        </p:grpSp>
        <p:grpSp>
          <p:nvGrpSpPr>
            <p:cNvPr id="9" name="Group 92">
              <a:extLst>
                <a:ext uri="{FF2B5EF4-FFF2-40B4-BE49-F238E27FC236}">
                  <a16:creationId xmlns:a16="http://schemas.microsoft.com/office/drawing/2014/main" id="{A1135A8C-32BA-0BF1-4352-49C1884D4C5B}"/>
                </a:ext>
              </a:extLst>
            </p:cNvPr>
            <p:cNvGrpSpPr/>
            <p:nvPr/>
          </p:nvGrpSpPr>
          <p:grpSpPr>
            <a:xfrm>
              <a:off x="3640570" y="845888"/>
              <a:ext cx="1928863" cy="4257925"/>
              <a:chOff x="4864290" y="359569"/>
              <a:chExt cx="2208628" cy="5340577"/>
            </a:xfrm>
          </p:grpSpPr>
          <p:sp>
            <p:nvSpPr>
              <p:cNvPr id="32" name="Freeform: Shape 31">
                <a:extLst>
                  <a:ext uri="{FF2B5EF4-FFF2-40B4-BE49-F238E27FC236}">
                    <a16:creationId xmlns:a16="http://schemas.microsoft.com/office/drawing/2014/main" id="{3135C55D-7D0A-34F1-1D54-C401053164B7}"/>
                  </a:ext>
                </a:extLst>
              </p:cNvPr>
              <p:cNvSpPr/>
              <p:nvPr/>
            </p:nvSpPr>
            <p:spPr>
              <a:xfrm>
                <a:off x="5937057" y="3411066"/>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ED49775D-8E1F-99CC-83D3-7848DE642C04}"/>
                  </a:ext>
                </a:extLst>
              </p:cNvPr>
              <p:cNvSpPr/>
              <p:nvPr/>
            </p:nvSpPr>
            <p:spPr>
              <a:xfrm>
                <a:off x="4864290" y="3429000"/>
                <a:ext cx="2208628" cy="2208628"/>
              </a:xfrm>
              <a:custGeom>
                <a:avLst/>
                <a:gdLst>
                  <a:gd name="connsiteX0" fmla="*/ 1104314 w 2208628"/>
                  <a:gd name="connsiteY0" fmla="*/ 143598 h 2208628"/>
                  <a:gd name="connsiteX1" fmla="*/ 996529 w 2208628"/>
                  <a:gd name="connsiteY1" fmla="*/ 251383 h 2208628"/>
                  <a:gd name="connsiteX2" fmla="*/ 1104314 w 2208628"/>
                  <a:gd name="connsiteY2" fmla="*/ 359168 h 2208628"/>
                  <a:gd name="connsiteX3" fmla="*/ 1212099 w 2208628"/>
                  <a:gd name="connsiteY3" fmla="*/ 251383 h 2208628"/>
                  <a:gd name="connsiteX4" fmla="*/ 1104314 w 2208628"/>
                  <a:gd name="connsiteY4" fmla="*/ 143598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43598"/>
                    </a:moveTo>
                    <a:cubicBezTo>
                      <a:pt x="1044786" y="143598"/>
                      <a:pt x="996529" y="191855"/>
                      <a:pt x="996529" y="251383"/>
                    </a:cubicBezTo>
                    <a:cubicBezTo>
                      <a:pt x="996529" y="310911"/>
                      <a:pt x="1044786" y="359168"/>
                      <a:pt x="1104314" y="359168"/>
                    </a:cubicBezTo>
                    <a:cubicBezTo>
                      <a:pt x="1163842" y="359168"/>
                      <a:pt x="1212099" y="310911"/>
                      <a:pt x="1212099" y="251383"/>
                    </a:cubicBezTo>
                    <a:cubicBezTo>
                      <a:pt x="1212099" y="191855"/>
                      <a:pt x="1163842" y="143598"/>
                      <a:pt x="1104314" y="143598"/>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FF9900">
                      <a:lumMod val="88000"/>
                      <a:lumOff val="12000"/>
                      <a:alpha val="50000"/>
                    </a:srgbClr>
                  </a:gs>
                  <a:gs pos="100000">
                    <a:srgbClr val="FFCC00">
                      <a:alpha val="70000"/>
                    </a:srgbClr>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109">
                <a:extLst>
                  <a:ext uri="{FF2B5EF4-FFF2-40B4-BE49-F238E27FC236}">
                    <a16:creationId xmlns:a16="http://schemas.microsoft.com/office/drawing/2014/main" id="{98FDB5B2-08C4-6E27-9CE5-F524CD9B7E16}"/>
                  </a:ext>
                </a:extLst>
              </p:cNvPr>
              <p:cNvGrpSpPr/>
              <p:nvPr/>
            </p:nvGrpSpPr>
            <p:grpSpPr>
              <a:xfrm>
                <a:off x="5588567" y="359569"/>
                <a:ext cx="769257" cy="769257"/>
                <a:chOff x="4498870" y="400287"/>
                <a:chExt cx="769257" cy="769257"/>
              </a:xfrm>
            </p:grpSpPr>
            <p:sp>
              <p:nvSpPr>
                <p:cNvPr id="41" name="Oval 40">
                  <a:extLst>
                    <a:ext uri="{FF2B5EF4-FFF2-40B4-BE49-F238E27FC236}">
                      <a16:creationId xmlns:a16="http://schemas.microsoft.com/office/drawing/2014/main" id="{76FADDFB-BF61-4ADA-5787-1A18DC984952}"/>
                    </a:ext>
                  </a:extLst>
                </p:cNvPr>
                <p:cNvSpPr/>
                <p:nvPr/>
              </p:nvSpPr>
              <p:spPr>
                <a:xfrm>
                  <a:off x="4498870"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414EE961-C121-CA42-20D8-2EE8F1200A00}"/>
                    </a:ext>
                  </a:extLst>
                </p:cNvPr>
                <p:cNvSpPr/>
                <p:nvPr/>
              </p:nvSpPr>
              <p:spPr>
                <a:xfrm>
                  <a:off x="4674179" y="575111"/>
                  <a:ext cx="418638" cy="418638"/>
                </a:xfrm>
                <a:prstGeom prst="ellipse">
                  <a:avLst/>
                </a:prstGeom>
                <a:gradFill flip="none" rotWithShape="1">
                  <a:gsLst>
                    <a:gs pos="0">
                      <a:srgbClr val="FF9900">
                        <a:lumMod val="88000"/>
                        <a:lumOff val="12000"/>
                      </a:srgbClr>
                    </a:gs>
                    <a:gs pos="100000">
                      <a:srgbClr val="FFCC00"/>
                    </a:gs>
                  </a:gsLst>
                  <a:lin ang="0" scaled="1"/>
                  <a:tileRect/>
                </a:gradFill>
                <a:ln>
                  <a:gradFill>
                    <a:gsLst>
                      <a:gs pos="0">
                        <a:srgbClr val="FF9900"/>
                      </a:gs>
                      <a:gs pos="100000">
                        <a:srgbClr val="FFCC00">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cxnSp>
            <p:nvCxnSpPr>
              <p:cNvPr id="35" name="Straight Connector 34">
                <a:extLst>
                  <a:ext uri="{FF2B5EF4-FFF2-40B4-BE49-F238E27FC236}">
                    <a16:creationId xmlns:a16="http://schemas.microsoft.com/office/drawing/2014/main" id="{340775A6-7397-3C19-4690-E1943B4AE229}"/>
                  </a:ext>
                </a:extLst>
              </p:cNvPr>
              <p:cNvCxnSpPr>
                <a:cxnSpLocks/>
                <a:stCxn id="41" idx="4"/>
                <a:endCxn id="33" idx="5"/>
              </p:cNvCxnSpPr>
              <p:nvPr/>
            </p:nvCxnSpPr>
            <p:spPr>
              <a:xfrm flipH="1">
                <a:off x="5968604" y="1128826"/>
                <a:ext cx="4592" cy="23001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Freeform: Shape 35">
                <a:extLst>
                  <a:ext uri="{FF2B5EF4-FFF2-40B4-BE49-F238E27FC236}">
                    <a16:creationId xmlns:a16="http://schemas.microsoft.com/office/drawing/2014/main" id="{9C65C861-662C-EC85-385E-525306B0B12B}"/>
                  </a:ext>
                </a:extLst>
              </p:cNvPr>
              <p:cNvSpPr/>
              <p:nvPr/>
            </p:nvSpPr>
            <p:spPr>
              <a:xfrm>
                <a:off x="5968604" y="3416007"/>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E70BDD8B-1B8F-3E5A-14DB-9F79BF9A9FB3}"/>
                  </a:ext>
                </a:extLst>
              </p:cNvPr>
              <p:cNvSpPr/>
              <p:nvPr/>
            </p:nvSpPr>
            <p:spPr>
              <a:xfrm>
                <a:off x="5942899" y="3393918"/>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76F4C9B6-F3B0-C91C-CB8C-BF474FBA1536}"/>
                  </a:ext>
                </a:extLst>
              </p:cNvPr>
              <p:cNvSpPr/>
              <p:nvPr/>
            </p:nvSpPr>
            <p:spPr>
              <a:xfrm>
                <a:off x="5949565" y="3374865"/>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E484890B-78A5-2B35-0DD1-B8D20B9D20EE}"/>
                  </a:ext>
                </a:extLst>
              </p:cNvPr>
              <p:cNvSpPr/>
              <p:nvPr/>
            </p:nvSpPr>
            <p:spPr>
              <a:xfrm>
                <a:off x="5039688" y="5629149"/>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6C67B45C-9430-FCD3-4951-58C0A1D29E85}"/>
                  </a:ext>
                </a:extLst>
              </p:cNvPr>
              <p:cNvSpPr txBox="1"/>
              <p:nvPr/>
            </p:nvSpPr>
            <p:spPr>
              <a:xfrm>
                <a:off x="5320051" y="4077358"/>
                <a:ext cx="1700506" cy="386035"/>
              </a:xfrm>
              <a:prstGeom prst="rect">
                <a:avLst/>
              </a:prstGeom>
              <a:noFill/>
            </p:spPr>
            <p:txBody>
              <a:bodyPr wrap="square" rtlCol="0">
                <a:spAutoFit/>
              </a:bodyPr>
              <a:lstStyle/>
              <a:p>
                <a:r>
                  <a:rPr lang="en-US" sz="1400" b="1" dirty="0">
                    <a:solidFill>
                      <a:srgbClr val="EF5435"/>
                    </a:solidFill>
                    <a:latin typeface="Century Gothic" pitchFamily="34" charset="0"/>
                  </a:rPr>
                  <a:t>Uttarakhand</a:t>
                </a:r>
              </a:p>
            </p:txBody>
          </p:sp>
        </p:grpSp>
        <p:grpSp>
          <p:nvGrpSpPr>
            <p:cNvPr id="10" name="Group 93">
              <a:extLst>
                <a:ext uri="{FF2B5EF4-FFF2-40B4-BE49-F238E27FC236}">
                  <a16:creationId xmlns:a16="http://schemas.microsoft.com/office/drawing/2014/main" id="{E30BE193-69CE-0693-4517-5EAE23CE5D51}"/>
                </a:ext>
              </a:extLst>
            </p:cNvPr>
            <p:cNvGrpSpPr/>
            <p:nvPr/>
          </p:nvGrpSpPr>
          <p:grpSpPr>
            <a:xfrm>
              <a:off x="468338" y="878352"/>
              <a:ext cx="2046262" cy="4556203"/>
              <a:chOff x="1231952" y="400287"/>
              <a:chExt cx="2343054" cy="5714698"/>
            </a:xfrm>
          </p:grpSpPr>
          <p:sp>
            <p:nvSpPr>
              <p:cNvPr id="17" name="Oval 16">
                <a:extLst>
                  <a:ext uri="{FF2B5EF4-FFF2-40B4-BE49-F238E27FC236}">
                    <a16:creationId xmlns:a16="http://schemas.microsoft.com/office/drawing/2014/main" id="{C39CBCD9-B8AB-1177-2EA1-A23F50BF2A6B}"/>
                  </a:ext>
                </a:extLst>
              </p:cNvPr>
              <p:cNvSpPr/>
              <p:nvPr/>
            </p:nvSpPr>
            <p:spPr>
              <a:xfrm>
                <a:off x="1480949" y="6043988"/>
                <a:ext cx="1794737" cy="70997"/>
              </a:xfrm>
              <a:prstGeom prst="ellipse">
                <a:avLst/>
              </a:prstGeom>
              <a:gradFill flip="none" rotWithShape="1">
                <a:gsLst>
                  <a:gs pos="0">
                    <a:schemeClr val="tx1">
                      <a:alpha val="74000"/>
                    </a:schemeClr>
                  </a:gs>
                  <a:gs pos="100000">
                    <a:schemeClr val="tx1">
                      <a:alpha val="0"/>
                    </a:schemeClr>
                  </a:gs>
                </a:gsLst>
                <a:path path="circle">
                  <a:fillToRect l="50000" t="50000" r="50000" b="50000"/>
                </a:path>
                <a:tileRect/>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E36ABA2F-C456-D094-ACE8-B56B50297A39}"/>
                  </a:ext>
                </a:extLst>
              </p:cNvPr>
              <p:cNvSpPr/>
              <p:nvPr/>
            </p:nvSpPr>
            <p:spPr>
              <a:xfrm>
                <a:off x="2303571" y="3809048"/>
                <a:ext cx="45719" cy="190237"/>
              </a:xfrm>
              <a:custGeom>
                <a:avLst/>
                <a:gdLst>
                  <a:gd name="connsiteX0" fmla="*/ 31547 w 31547"/>
                  <a:gd name="connsiteY0" fmla="*/ 142875 h 142875"/>
                  <a:gd name="connsiteX1" fmla="*/ 114 w 31547"/>
                  <a:gd name="connsiteY1" fmla="*/ 74295 h 142875"/>
                  <a:gd name="connsiteX2" fmla="*/ 22974 w 31547"/>
                  <a:gd name="connsiteY2" fmla="*/ 0 h 142875"/>
                </a:gdLst>
                <a:ahLst/>
                <a:cxnLst>
                  <a:cxn ang="0">
                    <a:pos x="connsiteX0" y="connsiteY0"/>
                  </a:cxn>
                  <a:cxn ang="0">
                    <a:pos x="connsiteX1" y="connsiteY1"/>
                  </a:cxn>
                  <a:cxn ang="0">
                    <a:pos x="connsiteX2" y="connsiteY2"/>
                  </a:cxn>
                </a:cxnLst>
                <a:rect l="l" t="t" r="r" b="b"/>
                <a:pathLst>
                  <a:path w="31547" h="142875">
                    <a:moveTo>
                      <a:pt x="31547" y="142875"/>
                    </a:moveTo>
                    <a:cubicBezTo>
                      <a:pt x="16545" y="120491"/>
                      <a:pt x="1543" y="98107"/>
                      <a:pt x="114" y="74295"/>
                    </a:cubicBezTo>
                    <a:cubicBezTo>
                      <a:pt x="-1315" y="50483"/>
                      <a:pt x="10829" y="25241"/>
                      <a:pt x="22974"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A575E907-FC1D-D7C1-28EB-4D46016560CE}"/>
                  </a:ext>
                </a:extLst>
              </p:cNvPr>
              <p:cNvSpPr/>
              <p:nvPr/>
            </p:nvSpPr>
            <p:spPr>
              <a:xfrm>
                <a:off x="1231952" y="3820887"/>
                <a:ext cx="2208628" cy="2208628"/>
              </a:xfrm>
              <a:custGeom>
                <a:avLst/>
                <a:gdLst>
                  <a:gd name="connsiteX0" fmla="*/ 1104314 w 2208628"/>
                  <a:gd name="connsiteY0" fmla="*/ 115856 h 2208628"/>
                  <a:gd name="connsiteX1" fmla="*/ 996529 w 2208628"/>
                  <a:gd name="connsiteY1" fmla="*/ 223641 h 2208628"/>
                  <a:gd name="connsiteX2" fmla="*/ 1104314 w 2208628"/>
                  <a:gd name="connsiteY2" fmla="*/ 331426 h 2208628"/>
                  <a:gd name="connsiteX3" fmla="*/ 1212099 w 2208628"/>
                  <a:gd name="connsiteY3" fmla="*/ 223641 h 2208628"/>
                  <a:gd name="connsiteX4" fmla="*/ 1104314 w 2208628"/>
                  <a:gd name="connsiteY4" fmla="*/ 115856 h 2208628"/>
                  <a:gd name="connsiteX5" fmla="*/ 1104314 w 2208628"/>
                  <a:gd name="connsiteY5" fmla="*/ 0 h 2208628"/>
                  <a:gd name="connsiteX6" fmla="*/ 2208628 w 2208628"/>
                  <a:gd name="connsiteY6" fmla="*/ 1104314 h 2208628"/>
                  <a:gd name="connsiteX7" fmla="*/ 1104314 w 2208628"/>
                  <a:gd name="connsiteY7" fmla="*/ 2208628 h 2208628"/>
                  <a:gd name="connsiteX8" fmla="*/ 0 w 2208628"/>
                  <a:gd name="connsiteY8" fmla="*/ 1104314 h 2208628"/>
                  <a:gd name="connsiteX9" fmla="*/ 1104314 w 2208628"/>
                  <a:gd name="connsiteY9"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28" h="2208628">
                    <a:moveTo>
                      <a:pt x="1104314" y="115856"/>
                    </a:moveTo>
                    <a:cubicBezTo>
                      <a:pt x="1044786" y="115856"/>
                      <a:pt x="996529" y="164113"/>
                      <a:pt x="996529" y="223641"/>
                    </a:cubicBezTo>
                    <a:cubicBezTo>
                      <a:pt x="996529" y="283169"/>
                      <a:pt x="1044786" y="331426"/>
                      <a:pt x="1104314" y="331426"/>
                    </a:cubicBezTo>
                    <a:cubicBezTo>
                      <a:pt x="1163842" y="331426"/>
                      <a:pt x="1212099" y="283169"/>
                      <a:pt x="1212099" y="223641"/>
                    </a:cubicBezTo>
                    <a:cubicBezTo>
                      <a:pt x="1212099" y="164113"/>
                      <a:pt x="1163842" y="115856"/>
                      <a:pt x="1104314" y="115856"/>
                    </a:cubicBezTo>
                    <a:close/>
                    <a:moveTo>
                      <a:pt x="1104314" y="0"/>
                    </a:moveTo>
                    <a:cubicBezTo>
                      <a:pt x="1714210" y="0"/>
                      <a:pt x="2208628" y="494418"/>
                      <a:pt x="2208628" y="1104314"/>
                    </a:cubicBezTo>
                    <a:cubicBezTo>
                      <a:pt x="2208628" y="1714210"/>
                      <a:pt x="1714210" y="2208628"/>
                      <a:pt x="1104314" y="2208628"/>
                    </a:cubicBezTo>
                    <a:cubicBezTo>
                      <a:pt x="494418" y="2208628"/>
                      <a:pt x="0" y="1714210"/>
                      <a:pt x="0" y="1104314"/>
                    </a:cubicBezTo>
                    <a:cubicBezTo>
                      <a:pt x="0" y="494418"/>
                      <a:pt x="494418" y="0"/>
                      <a:pt x="1104314" y="0"/>
                    </a:cubicBezTo>
                    <a:close/>
                  </a:path>
                </a:pathLst>
              </a:custGeom>
              <a:gradFill flip="none" rotWithShape="1">
                <a:gsLst>
                  <a:gs pos="0">
                    <a:srgbClr val="33CC33">
                      <a:alpha val="49804"/>
                    </a:srgbClr>
                  </a:gs>
                  <a:gs pos="100000">
                    <a:srgbClr val="00FF00">
                      <a:alpha val="69804"/>
                    </a:srgbClr>
                  </a:gs>
                </a:gsLst>
                <a:lin ang="0" scaled="1"/>
                <a:tileRect/>
              </a:gradFill>
              <a:ln>
                <a:gradFill>
                  <a:gsLst>
                    <a:gs pos="0">
                      <a:srgbClr val="33CC33"/>
                    </a:gs>
                    <a:gs pos="100000">
                      <a:srgbClr val="00FF00">
                        <a:alpha val="0"/>
                      </a:srgbClr>
                    </a:gs>
                  </a:gsLst>
                  <a:lin ang="19200000" scaled="0"/>
                </a:gradFill>
              </a:ln>
              <a:effectLst>
                <a:innerShdw blurRad="317500" dir="8400000">
                  <a:schemeClr val="bg1"/>
                </a:innerShdw>
                <a:reflection blurRad="6350" stA="350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9769FFEA-4004-FE2D-530A-6076EBF3A8A1}"/>
                  </a:ext>
                </a:extLst>
              </p:cNvPr>
              <p:cNvSpPr txBox="1"/>
              <p:nvPr/>
            </p:nvSpPr>
            <p:spPr>
              <a:xfrm>
                <a:off x="1742711" y="4455925"/>
                <a:ext cx="1832295" cy="386035"/>
              </a:xfrm>
              <a:prstGeom prst="rect">
                <a:avLst/>
              </a:prstGeom>
              <a:noFill/>
            </p:spPr>
            <p:txBody>
              <a:bodyPr wrap="square" rtlCol="0">
                <a:spAutoFit/>
              </a:bodyPr>
              <a:lstStyle/>
              <a:p>
                <a:r>
                  <a:rPr lang="en-US" sz="1400" b="1" dirty="0">
                    <a:solidFill>
                      <a:srgbClr val="014B39"/>
                    </a:solidFill>
                    <a:latin typeface="Century Gothic" pitchFamily="34" charset="0"/>
                  </a:rPr>
                  <a:t>Rajasthan</a:t>
                </a:r>
              </a:p>
            </p:txBody>
          </p:sp>
          <p:grpSp>
            <p:nvGrpSpPr>
              <p:cNvPr id="22" name="Group 98">
                <a:extLst>
                  <a:ext uri="{FF2B5EF4-FFF2-40B4-BE49-F238E27FC236}">
                    <a16:creationId xmlns:a16="http://schemas.microsoft.com/office/drawing/2014/main" id="{8C37847E-745B-1458-9680-EBDB4F4C403E}"/>
                  </a:ext>
                </a:extLst>
              </p:cNvPr>
              <p:cNvGrpSpPr/>
              <p:nvPr/>
            </p:nvGrpSpPr>
            <p:grpSpPr>
              <a:xfrm>
                <a:off x="1960039" y="400287"/>
                <a:ext cx="769257" cy="769257"/>
                <a:chOff x="1742328" y="400287"/>
                <a:chExt cx="769257" cy="769257"/>
              </a:xfrm>
            </p:grpSpPr>
            <p:sp>
              <p:nvSpPr>
                <p:cNvPr id="30" name="Oval 29">
                  <a:extLst>
                    <a:ext uri="{FF2B5EF4-FFF2-40B4-BE49-F238E27FC236}">
                      <a16:creationId xmlns:a16="http://schemas.microsoft.com/office/drawing/2014/main" id="{A3AE185A-6C3C-4B81-1FED-5DD86F09C56F}"/>
                    </a:ext>
                  </a:extLst>
                </p:cNvPr>
                <p:cNvSpPr/>
                <p:nvPr/>
              </p:nvSpPr>
              <p:spPr>
                <a:xfrm>
                  <a:off x="1742328" y="400287"/>
                  <a:ext cx="769257" cy="769257"/>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FA54BFFD-A279-CD79-E80C-E7088B9C5956}"/>
                    </a:ext>
                  </a:extLst>
                </p:cNvPr>
                <p:cNvSpPr/>
                <p:nvPr/>
              </p:nvSpPr>
              <p:spPr>
                <a:xfrm>
                  <a:off x="1917637" y="575111"/>
                  <a:ext cx="418638" cy="418638"/>
                </a:xfrm>
                <a:prstGeom prst="ellipse">
                  <a:avLst/>
                </a:prstGeom>
                <a:gradFill flip="none" rotWithShape="1">
                  <a:gsLst>
                    <a:gs pos="0">
                      <a:srgbClr val="33CC33"/>
                    </a:gs>
                    <a:gs pos="100000">
                      <a:srgbClr val="00FF00"/>
                    </a:gs>
                  </a:gsLst>
                  <a:lin ang="0" scaled="1"/>
                  <a:tileRect/>
                </a:gradFill>
                <a:ln>
                  <a:gradFill>
                    <a:gsLst>
                      <a:gs pos="0">
                        <a:srgbClr val="33CC33"/>
                      </a:gs>
                      <a:gs pos="100000">
                        <a:srgbClr val="00FF00">
                          <a:alpha val="0"/>
                        </a:srgbClr>
                      </a:gs>
                    </a:gsLst>
                    <a:lin ang="19200000" scaled="0"/>
                  </a:gradFill>
                </a:ln>
                <a:effectLst>
                  <a:innerShdw blurRad="317500" dir="84000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3" name="Straight Connector 22">
                <a:extLst>
                  <a:ext uri="{FF2B5EF4-FFF2-40B4-BE49-F238E27FC236}">
                    <a16:creationId xmlns:a16="http://schemas.microsoft.com/office/drawing/2014/main" id="{EEF65DF2-5ACB-B061-469C-C2AA29550225}"/>
                  </a:ext>
                </a:extLst>
              </p:cNvPr>
              <p:cNvCxnSpPr>
                <a:cxnSpLocks/>
                <a:stCxn id="30" idx="4"/>
                <a:endCxn id="19" idx="5"/>
              </p:cNvCxnSpPr>
              <p:nvPr/>
            </p:nvCxnSpPr>
            <p:spPr>
              <a:xfrm flipH="1">
                <a:off x="2336266" y="1169544"/>
                <a:ext cx="8402" cy="26513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Freeform: Shape 23">
                <a:extLst>
                  <a:ext uri="{FF2B5EF4-FFF2-40B4-BE49-F238E27FC236}">
                    <a16:creationId xmlns:a16="http://schemas.microsoft.com/office/drawing/2014/main" id="{76B377C2-1FB3-0E1F-2507-93654FDD9E3E}"/>
                  </a:ext>
                </a:extLst>
              </p:cNvPr>
              <p:cNvSpPr/>
              <p:nvPr/>
            </p:nvSpPr>
            <p:spPr>
              <a:xfrm>
                <a:off x="2335118" y="3813989"/>
                <a:ext cx="45719" cy="182438"/>
              </a:xfrm>
              <a:custGeom>
                <a:avLst/>
                <a:gdLst>
                  <a:gd name="connsiteX0" fmla="*/ 0 w 64970"/>
                  <a:gd name="connsiteY0" fmla="*/ 11823 h 147491"/>
                  <a:gd name="connsiteX1" fmla="*/ 62865 w 64970"/>
                  <a:gd name="connsiteY1" fmla="*/ 11823 h 147491"/>
                  <a:gd name="connsiteX2" fmla="*/ 45720 w 64970"/>
                  <a:gd name="connsiteY2" fmla="*/ 134696 h 147491"/>
                  <a:gd name="connsiteX3" fmla="*/ 2857 w 64970"/>
                  <a:gd name="connsiteY3" fmla="*/ 137553 h 147491"/>
                  <a:gd name="connsiteX0" fmla="*/ 0 w 49664"/>
                  <a:gd name="connsiteY0" fmla="*/ 3631 h 137775"/>
                  <a:gd name="connsiteX1" fmla="*/ 42563 w 49664"/>
                  <a:gd name="connsiteY1" fmla="*/ 26491 h 137775"/>
                  <a:gd name="connsiteX2" fmla="*/ 45720 w 49664"/>
                  <a:gd name="connsiteY2" fmla="*/ 126504 h 137775"/>
                  <a:gd name="connsiteX3" fmla="*/ 2857 w 49664"/>
                  <a:gd name="connsiteY3" fmla="*/ 129361 h 137775"/>
                </a:gdLst>
                <a:ahLst/>
                <a:cxnLst>
                  <a:cxn ang="0">
                    <a:pos x="connsiteX0" y="connsiteY0"/>
                  </a:cxn>
                  <a:cxn ang="0">
                    <a:pos x="connsiteX1" y="connsiteY1"/>
                  </a:cxn>
                  <a:cxn ang="0">
                    <a:pos x="connsiteX2" y="connsiteY2"/>
                  </a:cxn>
                  <a:cxn ang="0">
                    <a:pos x="connsiteX3" y="connsiteY3"/>
                  </a:cxn>
                </a:cxnLst>
                <a:rect l="l" t="t" r="r" b="b"/>
                <a:pathLst>
                  <a:path w="49664" h="137775">
                    <a:moveTo>
                      <a:pt x="0" y="3631"/>
                    </a:moveTo>
                    <a:cubicBezTo>
                      <a:pt x="27622" y="-6609"/>
                      <a:pt x="34943" y="6012"/>
                      <a:pt x="42563" y="26491"/>
                    </a:cubicBezTo>
                    <a:cubicBezTo>
                      <a:pt x="50183" y="46970"/>
                      <a:pt x="52338" y="109359"/>
                      <a:pt x="45720" y="126504"/>
                    </a:cubicBezTo>
                    <a:cubicBezTo>
                      <a:pt x="39102" y="143649"/>
                      <a:pt x="19288" y="138410"/>
                      <a:pt x="2857" y="12936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65A05565-EDDF-98F1-2E41-484CD97CAB72}"/>
                  </a:ext>
                </a:extLst>
              </p:cNvPr>
              <p:cNvSpPr/>
              <p:nvPr/>
            </p:nvSpPr>
            <p:spPr>
              <a:xfrm>
                <a:off x="2309413" y="3791900"/>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419D539B-40D8-0F2D-B187-84423EB19EDD}"/>
                  </a:ext>
                </a:extLst>
              </p:cNvPr>
              <p:cNvSpPr/>
              <p:nvPr/>
            </p:nvSpPr>
            <p:spPr>
              <a:xfrm>
                <a:off x="2316079" y="3772847"/>
                <a:ext cx="48578" cy="37147"/>
              </a:xfrm>
              <a:custGeom>
                <a:avLst/>
                <a:gdLst>
                  <a:gd name="connsiteX0" fmla="*/ 0 w 48578"/>
                  <a:gd name="connsiteY0" fmla="*/ 37147 h 37147"/>
                  <a:gd name="connsiteX1" fmla="*/ 48578 w 48578"/>
                  <a:gd name="connsiteY1" fmla="*/ 0 h 37147"/>
                </a:gdLst>
                <a:ahLst/>
                <a:cxnLst>
                  <a:cxn ang="0">
                    <a:pos x="connsiteX0" y="connsiteY0"/>
                  </a:cxn>
                  <a:cxn ang="0">
                    <a:pos x="connsiteX1" y="connsiteY1"/>
                  </a:cxn>
                </a:cxnLst>
                <a:rect l="l" t="t" r="r" b="b"/>
                <a:pathLst>
                  <a:path w="48578" h="37147">
                    <a:moveTo>
                      <a:pt x="0" y="37147"/>
                    </a:moveTo>
                    <a:lnTo>
                      <a:pt x="4857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53DAE0A2-1F79-5BC9-31FF-86275EAF507A}"/>
                  </a:ext>
                </a:extLst>
              </p:cNvPr>
              <p:cNvSpPr txBox="1"/>
              <p:nvPr/>
            </p:nvSpPr>
            <p:spPr>
              <a:xfrm>
                <a:off x="1978453" y="4294449"/>
                <a:ext cx="211525" cy="386035"/>
              </a:xfrm>
              <a:prstGeom prst="rect">
                <a:avLst/>
              </a:prstGeom>
              <a:noFill/>
            </p:spPr>
            <p:txBody>
              <a:bodyPr wrap="none" rtlCol="0">
                <a:spAutoFit/>
              </a:bodyPr>
              <a:lstStyle/>
              <a:p>
                <a:endParaRPr lang="en-US" sz="1400" b="1" dirty="0">
                  <a:latin typeface="Century Gothic" panose="020B0502020202020204" pitchFamily="34" charset="0"/>
                </a:endParaRPr>
              </a:p>
            </p:txBody>
          </p:sp>
        </p:grpSp>
        <p:pic>
          <p:nvPicPr>
            <p:cNvPr id="12" name="Picture 2" descr="D:\Pragnaa-Images\rajasthan-68656.png">
              <a:extLst>
                <a:ext uri="{FF2B5EF4-FFF2-40B4-BE49-F238E27FC236}">
                  <a16:creationId xmlns:a16="http://schemas.microsoft.com/office/drawing/2014/main" id="{E3368F76-62B9-C715-E1ED-0402AAD933B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4419600"/>
              <a:ext cx="1415142" cy="990600"/>
            </a:xfrm>
            <a:prstGeom prst="rect">
              <a:avLst/>
            </a:prstGeom>
            <a:noFill/>
          </p:spPr>
        </p:pic>
        <p:pic>
          <p:nvPicPr>
            <p:cNvPr id="14" name="Picture 4" descr="D:\Pragnaa-Images\up-54656.png">
              <a:extLst>
                <a:ext uri="{FF2B5EF4-FFF2-40B4-BE49-F238E27FC236}">
                  <a16:creationId xmlns:a16="http://schemas.microsoft.com/office/drawing/2014/main" id="{03D5D7FB-24E7-78CE-777D-44A999FA243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flipH="1">
              <a:off x="2286000" y="3886200"/>
              <a:ext cx="1295400" cy="1295400"/>
            </a:xfrm>
            <a:prstGeom prst="rect">
              <a:avLst/>
            </a:prstGeom>
            <a:noFill/>
          </p:spPr>
        </p:pic>
        <p:pic>
          <p:nvPicPr>
            <p:cNvPr id="15" name="Picture 5" descr="D:\Pragnaa-Images\uk-65656.png">
              <a:extLst>
                <a:ext uri="{FF2B5EF4-FFF2-40B4-BE49-F238E27FC236}">
                  <a16:creationId xmlns:a16="http://schemas.microsoft.com/office/drawing/2014/main" id="{AB2C2048-25FA-1374-74B9-D296B3F34B1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65643" y="3429000"/>
              <a:ext cx="1992157" cy="1676400"/>
            </a:xfrm>
            <a:prstGeom prst="rect">
              <a:avLst/>
            </a:prstGeom>
            <a:noFill/>
          </p:spPr>
        </p:pic>
        <p:pic>
          <p:nvPicPr>
            <p:cNvPr id="16" name="Picture 6" descr="D:\Pragnaa-Images\wb-5656.png">
              <a:extLst>
                <a:ext uri="{FF2B5EF4-FFF2-40B4-BE49-F238E27FC236}">
                  <a16:creationId xmlns:a16="http://schemas.microsoft.com/office/drawing/2014/main" id="{5139296E-E1DD-86F5-CA30-A2F66C14EFD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44886" y="3429000"/>
              <a:ext cx="1741714" cy="1219200"/>
            </a:xfrm>
            <a:prstGeom prst="rect">
              <a:avLst/>
            </a:prstGeom>
            <a:noFill/>
          </p:spPr>
        </p:pic>
      </p:grpSp>
      <p:pic>
        <p:nvPicPr>
          <p:cNvPr id="26" name="Picture 25">
            <a:extLst>
              <a:ext uri="{FF2B5EF4-FFF2-40B4-BE49-F238E27FC236}">
                <a16:creationId xmlns:a16="http://schemas.microsoft.com/office/drawing/2014/main" id="{141941B4-5A26-C188-D834-8309E63DE00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755477" y="13024"/>
            <a:ext cx="1326847" cy="1375524"/>
          </a:xfrm>
          <a:prstGeom prst="rect">
            <a:avLst/>
          </a:prstGeom>
        </p:spPr>
      </p:pic>
      <p:grpSp>
        <p:nvGrpSpPr>
          <p:cNvPr id="7" name="Group 6">
            <a:extLst>
              <a:ext uri="{FF2B5EF4-FFF2-40B4-BE49-F238E27FC236}">
                <a16:creationId xmlns:a16="http://schemas.microsoft.com/office/drawing/2014/main" id="{A8BE5338-4687-A603-E1B9-B2ABCE4572C9}"/>
              </a:ext>
            </a:extLst>
          </p:cNvPr>
          <p:cNvGrpSpPr/>
          <p:nvPr/>
        </p:nvGrpSpPr>
        <p:grpSpPr>
          <a:xfrm>
            <a:off x="9565" y="6382368"/>
            <a:ext cx="9141714" cy="501092"/>
            <a:chOff x="9565" y="6382368"/>
            <a:chExt cx="9141714" cy="501092"/>
          </a:xfrm>
        </p:grpSpPr>
        <p:sp>
          <p:nvSpPr>
            <p:cNvPr id="67" name="Rectangle 66">
              <a:extLst>
                <a:ext uri="{FF2B5EF4-FFF2-40B4-BE49-F238E27FC236}">
                  <a16:creationId xmlns:a16="http://schemas.microsoft.com/office/drawing/2014/main" id="{6A5C6733-DD93-1421-45F0-AA59CBF1EA46}"/>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68" name="Rectangle 67">
              <a:extLst>
                <a:ext uri="{FF2B5EF4-FFF2-40B4-BE49-F238E27FC236}">
                  <a16:creationId xmlns:a16="http://schemas.microsoft.com/office/drawing/2014/main" id="{1CF0CCD4-F77E-9932-387F-F14849757068}"/>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69" name="Rectangle 68">
            <a:extLst>
              <a:ext uri="{FF2B5EF4-FFF2-40B4-BE49-F238E27FC236}">
                <a16:creationId xmlns:a16="http://schemas.microsoft.com/office/drawing/2014/main" id="{DE6BB7CB-A98C-5830-A4F1-B2091847FD10}"/>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1061177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6" name="Picture 65">
            <a:extLst>
              <a:ext uri="{FF2B5EF4-FFF2-40B4-BE49-F238E27FC236}">
                <a16:creationId xmlns:a16="http://schemas.microsoft.com/office/drawing/2014/main" id="{4155D0E8-5B52-6ADC-4EEF-04FFDDD4EA4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04773" y="1669041"/>
            <a:ext cx="5293199" cy="2436428"/>
          </a:xfrm>
          <a:prstGeom prst="rect">
            <a:avLst/>
          </a:prstGeom>
        </p:spPr>
      </p:pic>
      <p:pic>
        <p:nvPicPr>
          <p:cNvPr id="3" name="Picture 2">
            <a:extLst>
              <a:ext uri="{FF2B5EF4-FFF2-40B4-BE49-F238E27FC236}">
                <a16:creationId xmlns:a16="http://schemas.microsoft.com/office/drawing/2014/main" id="{66F455C5-C007-21E3-6DD2-D2FAB702AD6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55477" y="13024"/>
            <a:ext cx="1326847" cy="1375524"/>
          </a:xfrm>
          <a:prstGeom prst="rect">
            <a:avLst/>
          </a:prstGeom>
        </p:spPr>
      </p:pic>
      <p:grpSp>
        <p:nvGrpSpPr>
          <p:cNvPr id="4" name="Group 3">
            <a:extLst>
              <a:ext uri="{FF2B5EF4-FFF2-40B4-BE49-F238E27FC236}">
                <a16:creationId xmlns:a16="http://schemas.microsoft.com/office/drawing/2014/main" id="{2C676D55-90E0-446B-1AA0-B3C1E5C1A42A}"/>
              </a:ext>
            </a:extLst>
          </p:cNvPr>
          <p:cNvGrpSpPr/>
          <p:nvPr/>
        </p:nvGrpSpPr>
        <p:grpSpPr>
          <a:xfrm>
            <a:off x="9565" y="6392528"/>
            <a:ext cx="9141714" cy="501092"/>
            <a:chOff x="9565" y="6382368"/>
            <a:chExt cx="9141714" cy="501092"/>
          </a:xfrm>
        </p:grpSpPr>
        <p:sp>
          <p:nvSpPr>
            <p:cNvPr id="6" name="Rectangle 5">
              <a:extLst>
                <a:ext uri="{FF2B5EF4-FFF2-40B4-BE49-F238E27FC236}">
                  <a16:creationId xmlns:a16="http://schemas.microsoft.com/office/drawing/2014/main" id="{C582C64E-0410-192F-BFB5-89F9F96B593A}"/>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7" name="Rectangle 6">
              <a:extLst>
                <a:ext uri="{FF2B5EF4-FFF2-40B4-BE49-F238E27FC236}">
                  <a16:creationId xmlns:a16="http://schemas.microsoft.com/office/drawing/2014/main" id="{58FD523D-B7C4-A6E2-787B-00C9D698E83B}"/>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8" name="Rectangle 7">
            <a:extLst>
              <a:ext uri="{FF2B5EF4-FFF2-40B4-BE49-F238E27FC236}">
                <a16:creationId xmlns:a16="http://schemas.microsoft.com/office/drawing/2014/main" id="{1B44C3AB-618A-7C7E-2DBA-EED24A9F4C20}"/>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3516027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60A372-49C6-27F4-8B65-EF3F67A9C320}"/>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A2176AF-8237-4138-C1E8-796B74BC08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53A1A09-5097-2850-3223-D2C8D37C39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1F721D2B-C384-74B9-72BB-48FEC2504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extBox 8">
            <a:extLst>
              <a:ext uri="{FF2B5EF4-FFF2-40B4-BE49-F238E27FC236}">
                <a16:creationId xmlns:a16="http://schemas.microsoft.com/office/drawing/2014/main" id="{556C3CEA-C149-BA2C-42DA-59262FEDFA00}"/>
              </a:ext>
            </a:extLst>
          </p:cNvPr>
          <p:cNvSpPr txBox="1"/>
          <p:nvPr/>
        </p:nvSpPr>
        <p:spPr>
          <a:xfrm>
            <a:off x="3697179" y="976686"/>
            <a:ext cx="1414732" cy="477054"/>
          </a:xfrm>
          <a:prstGeom prst="rect">
            <a:avLst/>
          </a:prstGeom>
          <a:noFill/>
          <a:effectLst/>
        </p:spPr>
        <p:txBody>
          <a:bodyPr wrap="square" rtlCol="0">
            <a:spAutoFit/>
          </a:bodyPr>
          <a:lstStyle/>
          <a:p>
            <a:r>
              <a:rPr lang="en-IN" sz="2500" b="1" dirty="0">
                <a:solidFill>
                  <a:schemeClr val="accent2">
                    <a:lumMod val="75000"/>
                  </a:schemeClr>
                </a:solidFill>
              </a:rPr>
              <a:t>About Us</a:t>
            </a:r>
          </a:p>
        </p:txBody>
      </p:sp>
      <p:sp>
        <p:nvSpPr>
          <p:cNvPr id="3" name="TextBox 2">
            <a:extLst>
              <a:ext uri="{FF2B5EF4-FFF2-40B4-BE49-F238E27FC236}">
                <a16:creationId xmlns:a16="http://schemas.microsoft.com/office/drawing/2014/main" id="{B8654373-8103-9EC6-FA58-3688164FE41E}"/>
              </a:ext>
            </a:extLst>
          </p:cNvPr>
          <p:cNvSpPr txBox="1"/>
          <p:nvPr/>
        </p:nvSpPr>
        <p:spPr>
          <a:xfrm>
            <a:off x="372081" y="1506416"/>
            <a:ext cx="8397551" cy="3416320"/>
          </a:xfrm>
          <a:prstGeom prst="rect">
            <a:avLst/>
          </a:prstGeom>
          <a:noFill/>
        </p:spPr>
        <p:txBody>
          <a:bodyPr wrap="square">
            <a:spAutoFit/>
          </a:bodyPr>
          <a:lstStyle/>
          <a:p>
            <a:pPr algn="just"/>
            <a:r>
              <a:rPr lang="en-US" sz="1800" dirty="0">
                <a:effectLst/>
                <a:latin typeface="Aptos" panose="020B0004020202020204" pitchFamily="34" charset="0"/>
                <a:ea typeface="Aptos" panose="020B0004020202020204" pitchFamily="34" charset="0"/>
                <a:cs typeface="Cordia New" panose="020B0304020202020204" pitchFamily="34" charset="-34"/>
              </a:rPr>
              <a:t>Since it is the responsibility of the company to maintain proper documents under the various labour laws, like employees’ attendance register, wages register, and other allied registers, register of fine, register of advance, register of deductions, etc., and need to submit the various statutory returns as per the applicability and periodicity to the various departments, in the appropriate format stated under the respective State Shops and Establishment Act and allied Acts, our HR automated compliance tool will support companies towards the same.</a:t>
            </a:r>
          </a:p>
          <a:p>
            <a:pPr algn="just"/>
            <a:endParaRPr lang="en-US" dirty="0">
              <a:latin typeface="Aptos" panose="020B0004020202020204" pitchFamily="34" charset="0"/>
              <a:ea typeface="Aptos" panose="020B0004020202020204" pitchFamily="34" charset="0"/>
              <a:cs typeface="Cordia New" panose="020B0304020202020204" pitchFamily="34" charset="-34"/>
            </a:endParaRPr>
          </a:p>
          <a:p>
            <a:pPr algn="just"/>
            <a:r>
              <a:rPr lang="en-US" sz="1800" dirty="0">
                <a:effectLst/>
                <a:latin typeface="Aptos" panose="020B0004020202020204" pitchFamily="34" charset="0"/>
                <a:ea typeface="Aptos" panose="020B0004020202020204" pitchFamily="34" charset="0"/>
                <a:cs typeface="Cordia New" panose="020B0304020202020204" pitchFamily="34" charset="-34"/>
              </a:rPr>
              <a:t>Our HR compliance tool will also help companies, especially those having multiple offices/branches across India, by providing proper information related to the current Minimum Wages payable to the employees, and the annualized "compliance calendar", thus, companies can ensure compliance without missing anything.</a:t>
            </a:r>
          </a:p>
        </p:txBody>
      </p:sp>
      <p:pic>
        <p:nvPicPr>
          <p:cNvPr id="8" name="Picture 7">
            <a:extLst>
              <a:ext uri="{FF2B5EF4-FFF2-40B4-BE49-F238E27FC236}">
                <a16:creationId xmlns:a16="http://schemas.microsoft.com/office/drawing/2014/main" id="{20F08010-622F-3EC0-2C81-4CB786DF1B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sp>
        <p:nvSpPr>
          <p:cNvPr id="4" name="Rectangle 3">
            <a:extLst>
              <a:ext uri="{FF2B5EF4-FFF2-40B4-BE49-F238E27FC236}">
                <a16:creationId xmlns:a16="http://schemas.microsoft.com/office/drawing/2014/main" id="{45767ECE-BD66-6AAE-D4AC-556527D28E69}"/>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
        <p:nvSpPr>
          <p:cNvPr id="6" name="Rectangle 5">
            <a:extLst>
              <a:ext uri="{FF2B5EF4-FFF2-40B4-BE49-F238E27FC236}">
                <a16:creationId xmlns:a16="http://schemas.microsoft.com/office/drawing/2014/main" id="{0614C42A-542C-205A-8C5C-90E180E93A80}"/>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0" name="Rectangle 9">
            <a:extLst>
              <a:ext uri="{FF2B5EF4-FFF2-40B4-BE49-F238E27FC236}">
                <a16:creationId xmlns:a16="http://schemas.microsoft.com/office/drawing/2014/main" id="{0F5BABC2-A257-6649-22F7-D16B0685DB2A}"/>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538447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083544-E66B-D96C-7101-6B9E7F097D8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898016-369D-CD00-268F-3E72C71F3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6ABF345-5547-048C-2CE4-0A61C7F57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E6615E2E-B370-6E09-2766-44C85410E4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extBox 8">
            <a:extLst>
              <a:ext uri="{FF2B5EF4-FFF2-40B4-BE49-F238E27FC236}">
                <a16:creationId xmlns:a16="http://schemas.microsoft.com/office/drawing/2014/main" id="{4A7EB706-C598-29CE-F9BD-3AFFF1B8A67E}"/>
              </a:ext>
            </a:extLst>
          </p:cNvPr>
          <p:cNvSpPr txBox="1"/>
          <p:nvPr/>
        </p:nvSpPr>
        <p:spPr>
          <a:xfrm>
            <a:off x="3697179" y="976686"/>
            <a:ext cx="1414732" cy="477054"/>
          </a:xfrm>
          <a:prstGeom prst="rect">
            <a:avLst/>
          </a:prstGeom>
          <a:noFill/>
          <a:effectLst/>
        </p:spPr>
        <p:txBody>
          <a:bodyPr wrap="square" rtlCol="0">
            <a:spAutoFit/>
          </a:bodyPr>
          <a:lstStyle/>
          <a:p>
            <a:r>
              <a:rPr lang="en-IN" sz="2500" b="1" dirty="0">
                <a:solidFill>
                  <a:schemeClr val="accent2">
                    <a:lumMod val="75000"/>
                  </a:schemeClr>
                </a:solidFill>
              </a:rPr>
              <a:t>About Us</a:t>
            </a:r>
          </a:p>
        </p:txBody>
      </p:sp>
      <p:sp>
        <p:nvSpPr>
          <p:cNvPr id="3" name="TextBox 2">
            <a:extLst>
              <a:ext uri="{FF2B5EF4-FFF2-40B4-BE49-F238E27FC236}">
                <a16:creationId xmlns:a16="http://schemas.microsoft.com/office/drawing/2014/main" id="{65BB3640-4CF9-1073-A876-A7F5C70C9469}"/>
              </a:ext>
            </a:extLst>
          </p:cNvPr>
          <p:cNvSpPr txBox="1"/>
          <p:nvPr/>
        </p:nvSpPr>
        <p:spPr>
          <a:xfrm>
            <a:off x="372081" y="1506416"/>
            <a:ext cx="8397551" cy="2308324"/>
          </a:xfrm>
          <a:prstGeom prst="rect">
            <a:avLst/>
          </a:prstGeom>
          <a:noFill/>
        </p:spPr>
        <p:txBody>
          <a:bodyPr wrap="square">
            <a:spAutoFit/>
          </a:bodyPr>
          <a:lstStyle/>
          <a:p>
            <a:pPr algn="just"/>
            <a:r>
              <a:rPr lang="en-US" dirty="0">
                <a:latin typeface="Aptos" panose="020B0004020202020204" pitchFamily="34" charset="0"/>
                <a:ea typeface="Aptos" panose="020B0004020202020204" pitchFamily="34" charset="0"/>
                <a:cs typeface="Cordia New" panose="020B0304020202020204" pitchFamily="34" charset="-34"/>
              </a:rPr>
              <a:t>This </a:t>
            </a:r>
            <a:r>
              <a:rPr lang="en-US" sz="1800" dirty="0">
                <a:effectLst/>
                <a:latin typeface="Aptos" panose="020B0004020202020204" pitchFamily="34" charset="0"/>
                <a:ea typeface="Aptos" panose="020B0004020202020204" pitchFamily="34" charset="0"/>
                <a:cs typeface="Cordia New" panose="020B0304020202020204" pitchFamily="34" charset="-34"/>
              </a:rPr>
              <a:t>tool will give prior alerts to companies on the date of expiry of various registration certificates, and the action to be taken on the necessary amendments as per the employees' headcount in the registration certificates.</a:t>
            </a:r>
          </a:p>
          <a:p>
            <a:pPr algn="just"/>
            <a:endParaRPr lang="en-US" dirty="0">
              <a:latin typeface="Aptos" panose="020B0004020202020204" pitchFamily="34" charset="0"/>
              <a:ea typeface="Aptos" panose="020B0004020202020204" pitchFamily="34" charset="0"/>
              <a:cs typeface="Cordia New" panose="020B0304020202020204" pitchFamily="34" charset="-34"/>
            </a:endParaRPr>
          </a:p>
          <a:p>
            <a:pPr algn="just"/>
            <a:r>
              <a:rPr lang="en-US" sz="1800" kern="100" dirty="0">
                <a:effectLst/>
                <a:latin typeface="Aptos" panose="020B0004020202020204" pitchFamily="34" charset="0"/>
                <a:ea typeface="Aptos" panose="020B0004020202020204" pitchFamily="34" charset="0"/>
                <a:cs typeface="Cordia New" panose="020B0304020202020204" pitchFamily="34" charset="-34"/>
              </a:rPr>
              <a:t>Our HR compliance tool will provide the necessary updates on compliance, by sharing the relevant notifications and circulars issued by the Central Government and various State governments, from time to time to companies.</a:t>
            </a:r>
            <a:endParaRPr lang="en-IN" sz="1800" kern="100" dirty="0">
              <a:effectLst/>
              <a:latin typeface="Aptos" panose="020B0004020202020204" pitchFamily="34" charset="0"/>
              <a:ea typeface="Aptos" panose="020B0004020202020204" pitchFamily="34" charset="0"/>
              <a:cs typeface="Cordia New" panose="020B0304020202020204" pitchFamily="34" charset="-34"/>
            </a:endParaRPr>
          </a:p>
          <a:p>
            <a:pPr algn="just"/>
            <a:endParaRPr lang="en-US" sz="1800" dirty="0">
              <a:effectLst/>
              <a:latin typeface="Aptos" panose="020B0004020202020204" pitchFamily="34" charset="0"/>
              <a:ea typeface="Aptos" panose="020B0004020202020204" pitchFamily="34" charset="0"/>
              <a:cs typeface="Cordia New" panose="020B0304020202020204" pitchFamily="34" charset="-34"/>
            </a:endParaRPr>
          </a:p>
        </p:txBody>
      </p:sp>
      <p:pic>
        <p:nvPicPr>
          <p:cNvPr id="8" name="Picture 7">
            <a:extLst>
              <a:ext uri="{FF2B5EF4-FFF2-40B4-BE49-F238E27FC236}">
                <a16:creationId xmlns:a16="http://schemas.microsoft.com/office/drawing/2014/main" id="{7353ACE2-B721-6966-88FC-23A4A180FF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sp>
        <p:nvSpPr>
          <p:cNvPr id="4" name="Rectangle 3">
            <a:extLst>
              <a:ext uri="{FF2B5EF4-FFF2-40B4-BE49-F238E27FC236}">
                <a16:creationId xmlns:a16="http://schemas.microsoft.com/office/drawing/2014/main" id="{62AD5E51-2838-D679-D975-4023D7206632}"/>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grpSp>
        <p:nvGrpSpPr>
          <p:cNvPr id="2" name="Group 1">
            <a:extLst>
              <a:ext uri="{FF2B5EF4-FFF2-40B4-BE49-F238E27FC236}">
                <a16:creationId xmlns:a16="http://schemas.microsoft.com/office/drawing/2014/main" id="{A026E234-6BFA-7030-763C-1D1CF6D50448}"/>
              </a:ext>
            </a:extLst>
          </p:cNvPr>
          <p:cNvGrpSpPr/>
          <p:nvPr/>
        </p:nvGrpSpPr>
        <p:grpSpPr>
          <a:xfrm>
            <a:off x="9565" y="6382368"/>
            <a:ext cx="9141714" cy="501092"/>
            <a:chOff x="9565" y="6382368"/>
            <a:chExt cx="9141714" cy="501092"/>
          </a:xfrm>
        </p:grpSpPr>
        <p:sp>
          <p:nvSpPr>
            <p:cNvPr id="6" name="Rectangle 5">
              <a:extLst>
                <a:ext uri="{FF2B5EF4-FFF2-40B4-BE49-F238E27FC236}">
                  <a16:creationId xmlns:a16="http://schemas.microsoft.com/office/drawing/2014/main" id="{BBD3E9E9-E966-12E7-BF28-6E6B219FD3F3}"/>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0" name="Rectangle 9">
              <a:extLst>
                <a:ext uri="{FF2B5EF4-FFF2-40B4-BE49-F238E27FC236}">
                  <a16:creationId xmlns:a16="http://schemas.microsoft.com/office/drawing/2014/main" id="{CA1C9B8E-7F48-722C-8262-B5660071AF53}"/>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Tree>
    <p:extLst>
      <p:ext uri="{BB962C8B-B14F-4D97-AF65-F5344CB8AC3E}">
        <p14:creationId xmlns:p14="http://schemas.microsoft.com/office/powerpoint/2010/main" val="2526167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services.jpg">
            <a:extLst>
              <a:ext uri="{FF2B5EF4-FFF2-40B4-BE49-F238E27FC236}">
                <a16:creationId xmlns:a16="http://schemas.microsoft.com/office/drawing/2014/main" id="{98441D24-4481-B88E-AD66-00E6314582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12908" y="1013334"/>
            <a:ext cx="1654004" cy="568251"/>
          </a:xfrm>
          <a:prstGeom prst="rect">
            <a:avLst/>
          </a:prstGeom>
        </p:spPr>
      </p:pic>
      <p:sp>
        <p:nvSpPr>
          <p:cNvPr id="7" name="Rectangle 6" descr="HR Due Diligence Audit">
            <a:extLst>
              <a:ext uri="{FF2B5EF4-FFF2-40B4-BE49-F238E27FC236}">
                <a16:creationId xmlns:a16="http://schemas.microsoft.com/office/drawing/2014/main" id="{86D50B6D-05FD-84B3-28A2-1601B8936623}"/>
              </a:ext>
            </a:extLst>
          </p:cNvPr>
          <p:cNvSpPr/>
          <p:nvPr/>
        </p:nvSpPr>
        <p:spPr>
          <a:xfrm>
            <a:off x="646086" y="1963226"/>
            <a:ext cx="1984804" cy="802565"/>
          </a:xfrm>
          <a:prstGeom prst="rect">
            <a:avLst/>
          </a:prstGeom>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700" b="1" dirty="0"/>
              <a:t>HR Due-Diligence Audit</a:t>
            </a:r>
          </a:p>
        </p:txBody>
      </p:sp>
      <p:sp>
        <p:nvSpPr>
          <p:cNvPr id="10" name="Rectangle 9" descr="HR Due Diligence Audit">
            <a:extLst>
              <a:ext uri="{FF2B5EF4-FFF2-40B4-BE49-F238E27FC236}">
                <a16:creationId xmlns:a16="http://schemas.microsoft.com/office/drawing/2014/main" id="{7F067540-8F79-B940-AADA-9D8D88CC0355}"/>
              </a:ext>
            </a:extLst>
          </p:cNvPr>
          <p:cNvSpPr/>
          <p:nvPr/>
        </p:nvSpPr>
        <p:spPr>
          <a:xfrm>
            <a:off x="3547509" y="1963225"/>
            <a:ext cx="2202394" cy="802565"/>
          </a:xfrm>
          <a:prstGeom prst="rect">
            <a:avLst/>
          </a:prstGeom>
          <a:solidFill>
            <a:schemeClr val="accent2">
              <a:lumMod val="75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700" b="1" dirty="0"/>
              <a:t>Establishment Compliance Services</a:t>
            </a:r>
          </a:p>
        </p:txBody>
      </p:sp>
      <p:sp>
        <p:nvSpPr>
          <p:cNvPr id="12" name="Rectangle 11" descr="HR Due Diligence Audit">
            <a:extLst>
              <a:ext uri="{FF2B5EF4-FFF2-40B4-BE49-F238E27FC236}">
                <a16:creationId xmlns:a16="http://schemas.microsoft.com/office/drawing/2014/main" id="{B4FB4583-1F00-3CC5-1502-8005BB11B2D9}"/>
              </a:ext>
            </a:extLst>
          </p:cNvPr>
          <p:cNvSpPr/>
          <p:nvPr/>
        </p:nvSpPr>
        <p:spPr>
          <a:xfrm>
            <a:off x="6524714" y="1904243"/>
            <a:ext cx="1984804" cy="802565"/>
          </a:xfrm>
          <a:prstGeom prst="rect">
            <a:avLst/>
          </a:prstGeom>
          <a:solidFill>
            <a:schemeClr val="accent6">
              <a:lumMod val="75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700" b="1" dirty="0"/>
              <a:t>Factory Compliance Services</a:t>
            </a:r>
          </a:p>
        </p:txBody>
      </p:sp>
      <p:sp>
        <p:nvSpPr>
          <p:cNvPr id="14" name="Rectangle 13" descr="HR Due Diligence Audit">
            <a:extLst>
              <a:ext uri="{FF2B5EF4-FFF2-40B4-BE49-F238E27FC236}">
                <a16:creationId xmlns:a16="http://schemas.microsoft.com/office/drawing/2014/main" id="{45984C33-1007-058A-5ED8-1B8963A43F61}"/>
              </a:ext>
            </a:extLst>
          </p:cNvPr>
          <p:cNvSpPr/>
          <p:nvPr/>
        </p:nvSpPr>
        <p:spPr>
          <a:xfrm>
            <a:off x="634482" y="3246665"/>
            <a:ext cx="1984805" cy="802565"/>
          </a:xfrm>
          <a:prstGeom prst="rect">
            <a:avLst/>
          </a:prstGeom>
          <a:solidFill>
            <a:schemeClr val="bg1">
              <a:lumMod val="5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700" b="1" dirty="0"/>
              <a:t>Payroll Management</a:t>
            </a:r>
          </a:p>
        </p:txBody>
      </p:sp>
      <p:sp>
        <p:nvSpPr>
          <p:cNvPr id="15" name="Rectangle 14" descr="HR Due Diligence Audit">
            <a:extLst>
              <a:ext uri="{FF2B5EF4-FFF2-40B4-BE49-F238E27FC236}">
                <a16:creationId xmlns:a16="http://schemas.microsoft.com/office/drawing/2014/main" id="{ED8C91B5-C2B5-1D10-4118-EADDB2DB5EF9}"/>
              </a:ext>
            </a:extLst>
          </p:cNvPr>
          <p:cNvSpPr/>
          <p:nvPr/>
        </p:nvSpPr>
        <p:spPr>
          <a:xfrm>
            <a:off x="634483" y="4441825"/>
            <a:ext cx="1984804" cy="802565"/>
          </a:xfrm>
          <a:prstGeom prst="rect">
            <a:avLst/>
          </a:prstGeom>
          <a:solidFill>
            <a:schemeClr val="accent5"/>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700" b="1" dirty="0"/>
              <a:t>Flexi Staffing Services</a:t>
            </a:r>
          </a:p>
        </p:txBody>
      </p:sp>
      <p:sp>
        <p:nvSpPr>
          <p:cNvPr id="16" name="Rectangle 15" descr="HR Due Diligence Audit">
            <a:extLst>
              <a:ext uri="{FF2B5EF4-FFF2-40B4-BE49-F238E27FC236}">
                <a16:creationId xmlns:a16="http://schemas.microsoft.com/office/drawing/2014/main" id="{34F601F9-7A4B-6129-03FE-32A9BF303E32}"/>
              </a:ext>
            </a:extLst>
          </p:cNvPr>
          <p:cNvSpPr/>
          <p:nvPr/>
        </p:nvSpPr>
        <p:spPr>
          <a:xfrm>
            <a:off x="3547508" y="3246664"/>
            <a:ext cx="2202394" cy="802565"/>
          </a:xfrm>
          <a:prstGeom prst="rect">
            <a:avLst/>
          </a:prstGeom>
          <a:solidFill>
            <a:srgbClr val="7030A0"/>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700" b="1" dirty="0"/>
              <a:t>Post Payroll Services – EPF / ESI / LWF / PT</a:t>
            </a:r>
          </a:p>
        </p:txBody>
      </p:sp>
      <p:sp>
        <p:nvSpPr>
          <p:cNvPr id="17" name="Rectangle 16" descr="HR Due Diligence Audit">
            <a:extLst>
              <a:ext uri="{FF2B5EF4-FFF2-40B4-BE49-F238E27FC236}">
                <a16:creationId xmlns:a16="http://schemas.microsoft.com/office/drawing/2014/main" id="{4DAC0FD4-CE3B-A67B-F198-2695BFE930CB}"/>
              </a:ext>
            </a:extLst>
          </p:cNvPr>
          <p:cNvSpPr/>
          <p:nvPr/>
        </p:nvSpPr>
        <p:spPr>
          <a:xfrm>
            <a:off x="6524714" y="3207636"/>
            <a:ext cx="1984804" cy="802565"/>
          </a:xfrm>
          <a:prstGeom prst="rect">
            <a:avLst/>
          </a:prstGeom>
          <a:solidFill>
            <a:schemeClr val="tx2">
              <a:lumMod val="60000"/>
              <a:lumOff val="4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700" b="1" dirty="0"/>
              <a:t>HR Shared Services</a:t>
            </a:r>
          </a:p>
        </p:txBody>
      </p:sp>
      <p:sp>
        <p:nvSpPr>
          <p:cNvPr id="18" name="Rectangle 17" descr="HR Due Diligence Audit">
            <a:extLst>
              <a:ext uri="{FF2B5EF4-FFF2-40B4-BE49-F238E27FC236}">
                <a16:creationId xmlns:a16="http://schemas.microsoft.com/office/drawing/2014/main" id="{BB30F552-9635-7BE5-2EB6-0188F160CA65}"/>
              </a:ext>
            </a:extLst>
          </p:cNvPr>
          <p:cNvSpPr/>
          <p:nvPr/>
        </p:nvSpPr>
        <p:spPr>
          <a:xfrm>
            <a:off x="6537777" y="4441825"/>
            <a:ext cx="1984804" cy="802565"/>
          </a:xfrm>
          <a:prstGeom prst="rect">
            <a:avLst/>
          </a:prstGeom>
          <a:solidFill>
            <a:srgbClr val="002060"/>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700" b="1" dirty="0"/>
              <a:t>HR Advisory &amp; Management Consulting</a:t>
            </a:r>
          </a:p>
        </p:txBody>
      </p:sp>
      <p:pic>
        <p:nvPicPr>
          <p:cNvPr id="4" name="Picture 3">
            <a:extLst>
              <a:ext uri="{FF2B5EF4-FFF2-40B4-BE49-F238E27FC236}">
                <a16:creationId xmlns:a16="http://schemas.microsoft.com/office/drawing/2014/main" id="{B6EE18C4-ED86-5389-32EA-871FD55AB5D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sp>
        <p:nvSpPr>
          <p:cNvPr id="6" name="Rectangle 5">
            <a:extLst>
              <a:ext uri="{FF2B5EF4-FFF2-40B4-BE49-F238E27FC236}">
                <a16:creationId xmlns:a16="http://schemas.microsoft.com/office/drawing/2014/main" id="{58F70FC3-85C6-66D9-1800-0E465ACF7B1B}"/>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
        <p:nvSpPr>
          <p:cNvPr id="9" name="Rectangle 8" descr="HR Due Diligence Audit">
            <a:extLst>
              <a:ext uri="{FF2B5EF4-FFF2-40B4-BE49-F238E27FC236}">
                <a16:creationId xmlns:a16="http://schemas.microsoft.com/office/drawing/2014/main" id="{CFA27DAE-5E52-DC6B-BF08-B9CA12198423}"/>
              </a:ext>
            </a:extLst>
          </p:cNvPr>
          <p:cNvSpPr/>
          <p:nvPr/>
        </p:nvSpPr>
        <p:spPr>
          <a:xfrm>
            <a:off x="3547508" y="4456789"/>
            <a:ext cx="2202394" cy="802565"/>
          </a:xfrm>
          <a:prstGeom prst="rect">
            <a:avLst/>
          </a:prstGeom>
          <a:solidFill>
            <a:schemeClr val="accent4">
              <a:lumMod val="75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700" b="1" dirty="0"/>
              <a:t>Online Compliance Tool Support</a:t>
            </a:r>
          </a:p>
        </p:txBody>
      </p:sp>
      <p:grpSp>
        <p:nvGrpSpPr>
          <p:cNvPr id="19" name="Group 18">
            <a:extLst>
              <a:ext uri="{FF2B5EF4-FFF2-40B4-BE49-F238E27FC236}">
                <a16:creationId xmlns:a16="http://schemas.microsoft.com/office/drawing/2014/main" id="{F3B521D9-6999-3E02-9F8B-F9104C21A2A8}"/>
              </a:ext>
            </a:extLst>
          </p:cNvPr>
          <p:cNvGrpSpPr/>
          <p:nvPr/>
        </p:nvGrpSpPr>
        <p:grpSpPr>
          <a:xfrm>
            <a:off x="9565" y="6382368"/>
            <a:ext cx="9141714" cy="501092"/>
            <a:chOff x="9565" y="6382368"/>
            <a:chExt cx="9141714" cy="501092"/>
          </a:xfrm>
        </p:grpSpPr>
        <p:sp>
          <p:nvSpPr>
            <p:cNvPr id="20" name="Rectangle 19">
              <a:extLst>
                <a:ext uri="{FF2B5EF4-FFF2-40B4-BE49-F238E27FC236}">
                  <a16:creationId xmlns:a16="http://schemas.microsoft.com/office/drawing/2014/main" id="{B4172E82-D70C-B48D-6D61-1D660FBB6FC6}"/>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23" name="Rectangle 22">
              <a:extLst>
                <a:ext uri="{FF2B5EF4-FFF2-40B4-BE49-F238E27FC236}">
                  <a16:creationId xmlns:a16="http://schemas.microsoft.com/office/drawing/2014/main" id="{86D914F8-6007-22EF-B6BE-2B848521A081}"/>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Tree>
    <p:extLst>
      <p:ext uri="{BB962C8B-B14F-4D97-AF65-F5344CB8AC3E}">
        <p14:creationId xmlns:p14="http://schemas.microsoft.com/office/powerpoint/2010/main" val="1327495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extBox 8">
            <a:extLst>
              <a:ext uri="{FF2B5EF4-FFF2-40B4-BE49-F238E27FC236}">
                <a16:creationId xmlns:a16="http://schemas.microsoft.com/office/drawing/2014/main" id="{BE8F7D04-115A-4AE4-F3DF-841D59C83D7E}"/>
              </a:ext>
            </a:extLst>
          </p:cNvPr>
          <p:cNvSpPr txBox="1"/>
          <p:nvPr/>
        </p:nvSpPr>
        <p:spPr>
          <a:xfrm>
            <a:off x="2893176" y="790619"/>
            <a:ext cx="3236352" cy="477054"/>
          </a:xfrm>
          <a:prstGeom prst="rect">
            <a:avLst/>
          </a:prstGeom>
          <a:noFill/>
          <a:effectLst/>
        </p:spPr>
        <p:txBody>
          <a:bodyPr wrap="square" rtlCol="0">
            <a:spAutoFit/>
          </a:bodyPr>
          <a:lstStyle/>
          <a:p>
            <a:pPr algn="ctr"/>
            <a:r>
              <a:rPr lang="en-IN" sz="2500" b="1" dirty="0">
                <a:solidFill>
                  <a:schemeClr val="accent2">
                    <a:lumMod val="75000"/>
                  </a:schemeClr>
                </a:solidFill>
              </a:rPr>
              <a:t>HR Due-diligence Audit</a:t>
            </a:r>
          </a:p>
        </p:txBody>
      </p:sp>
      <p:sp>
        <p:nvSpPr>
          <p:cNvPr id="4" name="TextBox 3">
            <a:extLst>
              <a:ext uri="{FF2B5EF4-FFF2-40B4-BE49-F238E27FC236}">
                <a16:creationId xmlns:a16="http://schemas.microsoft.com/office/drawing/2014/main" id="{F39BC663-F42E-2CBC-43E2-A69AD542017D}"/>
              </a:ext>
            </a:extLst>
          </p:cNvPr>
          <p:cNvSpPr txBox="1"/>
          <p:nvPr/>
        </p:nvSpPr>
        <p:spPr>
          <a:xfrm>
            <a:off x="559837" y="1413106"/>
            <a:ext cx="8014996" cy="3936912"/>
          </a:xfrm>
          <a:prstGeom prst="rect">
            <a:avLst/>
          </a:prstGeom>
          <a:noFill/>
        </p:spPr>
        <p:txBody>
          <a:bodyPr wrap="square" rtlCol="0">
            <a:spAutoFit/>
          </a:bodyPr>
          <a:lstStyle/>
          <a:p>
            <a:pPr algn="just">
              <a:lnSpc>
                <a:spcPct val="150000"/>
              </a:lnSpc>
            </a:pPr>
            <a:r>
              <a:rPr lang="en-US" sz="1400" b="1" dirty="0">
                <a:solidFill>
                  <a:schemeClr val="tx2">
                    <a:lumMod val="50000"/>
                  </a:schemeClr>
                </a:solidFill>
                <a:latin typeface="Calibri" panose="020F0502020204030204" pitchFamily="34" charset="0"/>
                <a:cs typeface="Calibri" panose="020F0502020204030204" pitchFamily="34" charset="0"/>
              </a:rPr>
              <a:t>VEERAYEE HR </a:t>
            </a:r>
            <a:r>
              <a:rPr lang="en-US" sz="1400" dirty="0">
                <a:solidFill>
                  <a:schemeClr val="tx2">
                    <a:lumMod val="50000"/>
                  </a:schemeClr>
                </a:solidFill>
                <a:latin typeface="Calibri" panose="020F0502020204030204" pitchFamily="34" charset="0"/>
                <a:cs typeface="Calibri" panose="020F0502020204030204" pitchFamily="34" charset="0"/>
              </a:rPr>
              <a:t>offers In-House support to the Principal Employer to ensure 100% statutory compliance by providing </a:t>
            </a:r>
            <a:r>
              <a:rPr lang="en-US" sz="1400" b="1" dirty="0">
                <a:solidFill>
                  <a:schemeClr val="tx2">
                    <a:lumMod val="50000"/>
                  </a:schemeClr>
                </a:solidFill>
                <a:latin typeface="Calibri" panose="020F0502020204030204" pitchFamily="34" charset="0"/>
                <a:cs typeface="Calibri" panose="020F0502020204030204" pitchFamily="34" charset="0"/>
              </a:rPr>
              <a:t>HR Due Diligence</a:t>
            </a:r>
            <a:r>
              <a:rPr lang="en-US" sz="1400" dirty="0">
                <a:solidFill>
                  <a:schemeClr val="tx2">
                    <a:lumMod val="50000"/>
                  </a:schemeClr>
                </a:solidFill>
                <a:latin typeface="Calibri" panose="020F0502020204030204" pitchFamily="34" charset="0"/>
                <a:cs typeface="Calibri" panose="020F0502020204030204" pitchFamily="34" charset="0"/>
              </a:rPr>
              <a:t> </a:t>
            </a:r>
            <a:r>
              <a:rPr lang="en-US" sz="1400" b="1" dirty="0">
                <a:solidFill>
                  <a:schemeClr val="tx2">
                    <a:lumMod val="50000"/>
                  </a:schemeClr>
                </a:solidFill>
                <a:latin typeface="Calibri" panose="020F0502020204030204" pitchFamily="34" charset="0"/>
                <a:cs typeface="Calibri" panose="020F0502020204030204" pitchFamily="34" charset="0"/>
              </a:rPr>
              <a:t>Compliance Audit on </a:t>
            </a:r>
          </a:p>
          <a:p>
            <a:pPr marL="285750" indent="-285750" algn="just">
              <a:lnSpc>
                <a:spcPct val="150000"/>
              </a:lnSpc>
              <a:buFontTx/>
              <a:buChar char="-"/>
            </a:pPr>
            <a:r>
              <a:rPr lang="en-US" sz="1400" b="1" dirty="0">
                <a:solidFill>
                  <a:schemeClr val="tx2">
                    <a:lumMod val="50000"/>
                  </a:schemeClr>
                </a:solidFill>
                <a:latin typeface="Calibri" panose="020F0502020204030204" pitchFamily="34" charset="0"/>
                <a:cs typeface="Calibri" panose="020F0502020204030204" pitchFamily="34" charset="0"/>
              </a:rPr>
              <a:t>Establishment Compliances</a:t>
            </a:r>
          </a:p>
          <a:p>
            <a:pPr marL="285750" indent="-285750" algn="just">
              <a:lnSpc>
                <a:spcPct val="150000"/>
              </a:lnSpc>
              <a:buFontTx/>
              <a:buChar char="-"/>
            </a:pPr>
            <a:r>
              <a:rPr lang="en-US" sz="1400" b="1" dirty="0">
                <a:solidFill>
                  <a:schemeClr val="tx2">
                    <a:lumMod val="50000"/>
                  </a:schemeClr>
                </a:solidFill>
                <a:latin typeface="Calibri" panose="020F0502020204030204" pitchFamily="34" charset="0"/>
                <a:cs typeface="Calibri" panose="020F0502020204030204" pitchFamily="34" charset="0"/>
              </a:rPr>
              <a:t>Factory Compliances</a:t>
            </a:r>
          </a:p>
          <a:p>
            <a:pPr marL="285750" indent="-285750" algn="just">
              <a:lnSpc>
                <a:spcPct val="150000"/>
              </a:lnSpc>
              <a:buFontTx/>
              <a:buChar char="-"/>
            </a:pPr>
            <a:r>
              <a:rPr lang="en-US" sz="1400" b="1" dirty="0">
                <a:solidFill>
                  <a:schemeClr val="tx2">
                    <a:lumMod val="50000"/>
                  </a:schemeClr>
                </a:solidFill>
                <a:latin typeface="Calibri" panose="020F0502020204030204" pitchFamily="34" charset="0"/>
                <a:cs typeface="Calibri" panose="020F0502020204030204" pitchFamily="34" charset="0"/>
              </a:rPr>
              <a:t>Contract Labour Compliances</a:t>
            </a:r>
          </a:p>
          <a:p>
            <a:pPr marL="285750" indent="-285750" algn="just">
              <a:lnSpc>
                <a:spcPct val="150000"/>
              </a:lnSpc>
              <a:buFontTx/>
              <a:buChar char="-"/>
            </a:pPr>
            <a:r>
              <a:rPr lang="en-US" sz="1400" b="1" dirty="0">
                <a:solidFill>
                  <a:schemeClr val="tx2">
                    <a:lumMod val="50000"/>
                  </a:schemeClr>
                </a:solidFill>
                <a:latin typeface="Calibri" panose="020F0502020204030204" pitchFamily="34" charset="0"/>
                <a:cs typeface="Calibri" panose="020F0502020204030204" pitchFamily="34" charset="0"/>
              </a:rPr>
              <a:t>Payroll Audit</a:t>
            </a:r>
            <a:endParaRPr lang="en-US" sz="1400" dirty="0">
              <a:solidFill>
                <a:schemeClr val="tx2">
                  <a:lumMod val="50000"/>
                </a:schemeClr>
              </a:solidFill>
              <a:latin typeface="Calibri" panose="020F0502020204030204" pitchFamily="34" charset="0"/>
              <a:cs typeface="Calibri" panose="020F0502020204030204" pitchFamily="34" charset="0"/>
            </a:endParaRPr>
          </a:p>
          <a:p>
            <a:pPr algn="just">
              <a:lnSpc>
                <a:spcPct val="150000"/>
              </a:lnSpc>
            </a:pPr>
            <a:r>
              <a:rPr lang="en-US" sz="1400" dirty="0">
                <a:solidFill>
                  <a:schemeClr val="tx2">
                    <a:lumMod val="50000"/>
                  </a:schemeClr>
                </a:solidFill>
                <a:latin typeface="Calibri" panose="020F0502020204030204" pitchFamily="34" charset="0"/>
                <a:cs typeface="Calibri" panose="020F0502020204030204" pitchFamily="34" charset="0"/>
              </a:rPr>
              <a:t>Since the ultimate responsibility is vested in the Principal Employer, VEERAYEE HR provides a comprehensive audit report enlisting its observations and recommendations. The report also covers the </a:t>
            </a:r>
            <a:r>
              <a:rPr lang="en-US" sz="1400" b="1" dirty="0">
                <a:solidFill>
                  <a:schemeClr val="tx2">
                    <a:lumMod val="50000"/>
                  </a:schemeClr>
                </a:solidFill>
                <a:latin typeface="Calibri" panose="020F0502020204030204" pitchFamily="34" charset="0"/>
                <a:cs typeface="Calibri" panose="020F0502020204030204" pitchFamily="34" charset="0"/>
              </a:rPr>
              <a:t>“RISK FACTORS”</a:t>
            </a:r>
            <a:r>
              <a:rPr lang="en-US" sz="1400" dirty="0">
                <a:solidFill>
                  <a:schemeClr val="tx2">
                    <a:lumMod val="50000"/>
                  </a:schemeClr>
                </a:solidFill>
                <a:latin typeface="Calibri" panose="020F0502020204030204" pitchFamily="34" charset="0"/>
                <a:cs typeface="Calibri" panose="020F0502020204030204" pitchFamily="34" charset="0"/>
              </a:rPr>
              <a:t> in various parameters. These in-depth Audits encompass all Sections / Rules of applicable Labour Laws</a:t>
            </a:r>
          </a:p>
          <a:p>
            <a:pPr algn="just">
              <a:lnSpc>
                <a:spcPct val="150000"/>
              </a:lnSpc>
            </a:pPr>
            <a:endParaRPr lang="en-US" sz="1400" dirty="0">
              <a:solidFill>
                <a:schemeClr val="tx2">
                  <a:lumMod val="50000"/>
                </a:schemeClr>
              </a:solidFill>
              <a:latin typeface="Calibri" panose="020F0502020204030204" pitchFamily="34" charset="0"/>
              <a:cs typeface="Calibri" panose="020F0502020204030204" pitchFamily="34" charset="0"/>
            </a:endParaRPr>
          </a:p>
          <a:p>
            <a:pPr algn="just">
              <a:lnSpc>
                <a:spcPct val="150000"/>
              </a:lnSpc>
            </a:pPr>
            <a:r>
              <a:rPr lang="en-US" sz="1400" dirty="0">
                <a:solidFill>
                  <a:schemeClr val="tx2">
                    <a:lumMod val="50000"/>
                  </a:schemeClr>
                </a:solidFill>
                <a:latin typeface="Calibri" panose="020F0502020204030204" pitchFamily="34" charset="0"/>
                <a:cs typeface="Calibri" panose="020F0502020204030204" pitchFamily="34" charset="0"/>
              </a:rPr>
              <a:t>An essential component of the Audit/s is a verification of the mandatory statutory Registers /Records, Returns Submission, and Remittance under the EPF &amp; ESI Act, stipulated under the various statutory Acts. </a:t>
            </a:r>
          </a:p>
        </p:txBody>
      </p:sp>
      <p:pic>
        <p:nvPicPr>
          <p:cNvPr id="3" name="Picture 2">
            <a:extLst>
              <a:ext uri="{FF2B5EF4-FFF2-40B4-BE49-F238E27FC236}">
                <a16:creationId xmlns:a16="http://schemas.microsoft.com/office/drawing/2014/main" id="{5B81A830-18F1-1FA9-25FE-1EFA58B1C7A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6" name="Group 5">
            <a:extLst>
              <a:ext uri="{FF2B5EF4-FFF2-40B4-BE49-F238E27FC236}">
                <a16:creationId xmlns:a16="http://schemas.microsoft.com/office/drawing/2014/main" id="{D8F72747-A5E0-B5F8-2925-C68E6E54A20C}"/>
              </a:ext>
            </a:extLst>
          </p:cNvPr>
          <p:cNvGrpSpPr/>
          <p:nvPr/>
        </p:nvGrpSpPr>
        <p:grpSpPr>
          <a:xfrm>
            <a:off x="9565" y="6382368"/>
            <a:ext cx="9141714" cy="501092"/>
            <a:chOff x="9565" y="6382368"/>
            <a:chExt cx="9141714" cy="501092"/>
          </a:xfrm>
        </p:grpSpPr>
        <p:sp>
          <p:nvSpPr>
            <p:cNvPr id="7" name="Rectangle 6">
              <a:extLst>
                <a:ext uri="{FF2B5EF4-FFF2-40B4-BE49-F238E27FC236}">
                  <a16:creationId xmlns:a16="http://schemas.microsoft.com/office/drawing/2014/main" id="{44B27C1E-4BD9-DF64-6A9F-046A5945FF81}"/>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8" name="Rectangle 7">
              <a:extLst>
                <a:ext uri="{FF2B5EF4-FFF2-40B4-BE49-F238E27FC236}">
                  <a16:creationId xmlns:a16="http://schemas.microsoft.com/office/drawing/2014/main" id="{8815052D-0041-E913-8181-88A5D2CDC16A}"/>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0" name="Rectangle 9">
            <a:extLst>
              <a:ext uri="{FF2B5EF4-FFF2-40B4-BE49-F238E27FC236}">
                <a16:creationId xmlns:a16="http://schemas.microsoft.com/office/drawing/2014/main" id="{1D21DB10-4BCB-5F3B-618F-F7E5346A51FE}"/>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1775642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extBox 8">
            <a:extLst>
              <a:ext uri="{FF2B5EF4-FFF2-40B4-BE49-F238E27FC236}">
                <a16:creationId xmlns:a16="http://schemas.microsoft.com/office/drawing/2014/main" id="{BE8F7D04-115A-4AE4-F3DF-841D59C83D7E}"/>
              </a:ext>
            </a:extLst>
          </p:cNvPr>
          <p:cNvSpPr txBox="1"/>
          <p:nvPr/>
        </p:nvSpPr>
        <p:spPr>
          <a:xfrm>
            <a:off x="507376" y="880938"/>
            <a:ext cx="7361853" cy="400110"/>
          </a:xfrm>
          <a:prstGeom prst="rect">
            <a:avLst/>
          </a:prstGeom>
          <a:noFill/>
          <a:effectLst/>
        </p:spPr>
        <p:txBody>
          <a:bodyPr wrap="square" rtlCol="0">
            <a:spAutoFit/>
          </a:bodyPr>
          <a:lstStyle/>
          <a:p>
            <a:r>
              <a:rPr lang="en-IN" sz="2000" b="1" dirty="0">
                <a:solidFill>
                  <a:schemeClr val="accent2">
                    <a:lumMod val="75000"/>
                  </a:schemeClr>
                </a:solidFill>
              </a:rPr>
              <a:t>Labour Laws covered under the Scope of Audit Due-diligence Audits</a:t>
            </a:r>
          </a:p>
        </p:txBody>
      </p:sp>
      <p:sp>
        <p:nvSpPr>
          <p:cNvPr id="4" name="TextBox 3">
            <a:extLst>
              <a:ext uri="{FF2B5EF4-FFF2-40B4-BE49-F238E27FC236}">
                <a16:creationId xmlns:a16="http://schemas.microsoft.com/office/drawing/2014/main" id="{F39BC663-F42E-2CBC-43E2-A69AD542017D}"/>
              </a:ext>
            </a:extLst>
          </p:cNvPr>
          <p:cNvSpPr txBox="1"/>
          <p:nvPr/>
        </p:nvSpPr>
        <p:spPr>
          <a:xfrm>
            <a:off x="437020" y="1499959"/>
            <a:ext cx="3547151" cy="2644250"/>
          </a:xfrm>
          <a:prstGeom prst="rect">
            <a:avLst/>
          </a:prstGeom>
          <a:noFill/>
        </p:spPr>
        <p:txBody>
          <a:bodyPr wrap="square" rtlCol="0">
            <a:spAutoFit/>
          </a:bodyPr>
          <a:lstStyle/>
          <a:p>
            <a:pPr lvl="0" indent="-342900">
              <a:lnSpc>
                <a:spcPct val="150000"/>
              </a:lnSpc>
              <a:buSzPts val="1000"/>
              <a:buFont typeface="Wingdings" pitchFamily="2" charset="2"/>
              <a:buChar char="v"/>
              <a:tabLst>
                <a:tab pos="457200" algn="l"/>
              </a:tabLst>
            </a:pPr>
            <a:r>
              <a:rPr lang="en-IN" sz="1400" b="1" dirty="0">
                <a:solidFill>
                  <a:schemeClr val="tx2">
                    <a:lumMod val="50000"/>
                  </a:schemeClr>
                </a:solidFill>
              </a:rPr>
              <a:t>The Factories Act, 1948</a:t>
            </a:r>
          </a:p>
          <a:p>
            <a:pPr lvl="0"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Shops and Establishment Act, 1947 </a:t>
            </a:r>
            <a:endParaRPr lang="en-IN" sz="1400" b="1" dirty="0">
              <a:solidFill>
                <a:schemeClr val="tx2">
                  <a:lumMod val="50000"/>
                </a:schemeClr>
              </a:solidFill>
            </a:endParaRP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Contract Labour (R &amp; A) Act, 1970</a:t>
            </a:r>
            <a:endParaRPr lang="en-IN" sz="1400" b="1" dirty="0">
              <a:solidFill>
                <a:schemeClr val="tx2">
                  <a:lumMod val="50000"/>
                </a:schemeClr>
              </a:solidFill>
            </a:endParaRP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Labour Welfare Fund Act - 1972 </a:t>
            </a:r>
            <a:endParaRPr lang="en-IN" sz="1400" b="1" dirty="0">
              <a:solidFill>
                <a:schemeClr val="tx2">
                  <a:lumMod val="50000"/>
                </a:schemeClr>
              </a:solidFill>
            </a:endParaRP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Minimum Wages Act, 1948</a:t>
            </a: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Payment of Wages Act, 1936</a:t>
            </a:r>
            <a:endParaRPr lang="en-IN" sz="1400" b="1" dirty="0">
              <a:solidFill>
                <a:schemeClr val="tx2">
                  <a:lumMod val="50000"/>
                </a:schemeClr>
              </a:solidFill>
            </a:endParaRP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Equal Remuneration Act, 1976</a:t>
            </a: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Maternity Benefit Act, 1961</a:t>
            </a:r>
            <a:endParaRPr lang="en-IN" sz="1400" b="1" dirty="0">
              <a:solidFill>
                <a:schemeClr val="tx2">
                  <a:lumMod val="50000"/>
                </a:schemeClr>
              </a:solidFill>
            </a:endParaRPr>
          </a:p>
        </p:txBody>
      </p:sp>
      <p:sp>
        <p:nvSpPr>
          <p:cNvPr id="2" name="TextBox 1">
            <a:extLst>
              <a:ext uri="{FF2B5EF4-FFF2-40B4-BE49-F238E27FC236}">
                <a16:creationId xmlns:a16="http://schemas.microsoft.com/office/drawing/2014/main" id="{CAD2EF44-191C-DB32-2D6F-7B96AAE9DFF5}"/>
              </a:ext>
            </a:extLst>
          </p:cNvPr>
          <p:cNvSpPr txBox="1"/>
          <p:nvPr/>
        </p:nvSpPr>
        <p:spPr>
          <a:xfrm>
            <a:off x="4421191" y="1502986"/>
            <a:ext cx="4585613" cy="2321085"/>
          </a:xfrm>
          <a:prstGeom prst="rect">
            <a:avLst/>
          </a:prstGeom>
          <a:noFill/>
        </p:spPr>
        <p:txBody>
          <a:bodyPr wrap="square" rtlCol="0">
            <a:spAutoFit/>
          </a:bodyPr>
          <a:lstStyle/>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Employees' Compensation Act, 1923</a:t>
            </a:r>
            <a:endParaRPr lang="en-IN" sz="1400" b="1" dirty="0">
              <a:solidFill>
                <a:schemeClr val="tx2">
                  <a:lumMod val="50000"/>
                </a:schemeClr>
              </a:solidFill>
            </a:endParaRP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Child Labour (Prohibition &amp; Regulation) Act, 1986</a:t>
            </a:r>
            <a:endParaRPr lang="en-IN" sz="1400" b="1" dirty="0">
              <a:solidFill>
                <a:schemeClr val="tx2">
                  <a:lumMod val="50000"/>
                </a:schemeClr>
              </a:solidFill>
            </a:endParaRP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Employees' State Insurance Act, 1948</a:t>
            </a:r>
            <a:endParaRPr lang="en-IN" sz="1400" b="1" dirty="0">
              <a:solidFill>
                <a:schemeClr val="tx2">
                  <a:lumMod val="50000"/>
                </a:schemeClr>
              </a:solidFill>
            </a:endParaRP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Apprentices Act, 1961</a:t>
            </a:r>
            <a:endParaRPr lang="en-IN" sz="1400" b="1" dirty="0">
              <a:solidFill>
                <a:schemeClr val="tx2">
                  <a:lumMod val="50000"/>
                </a:schemeClr>
              </a:solidFill>
            </a:endParaRP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Tax on Profession Act (Local Panchayat)</a:t>
            </a: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Payment of Gratuity Act, 1972</a:t>
            </a:r>
            <a:endParaRPr lang="en-IN" sz="1400" b="1" dirty="0">
              <a:solidFill>
                <a:schemeClr val="tx2">
                  <a:lumMod val="50000"/>
                </a:schemeClr>
              </a:solidFill>
            </a:endParaRP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Payment of Bonus Act, 1965</a:t>
            </a:r>
            <a:endParaRPr lang="en-IN" sz="1400" b="1" dirty="0">
              <a:solidFill>
                <a:schemeClr val="tx2">
                  <a:lumMod val="50000"/>
                </a:schemeClr>
              </a:solidFill>
            </a:endParaRPr>
          </a:p>
        </p:txBody>
      </p:sp>
      <p:sp>
        <p:nvSpPr>
          <p:cNvPr id="5" name="TextBox 4">
            <a:extLst>
              <a:ext uri="{FF2B5EF4-FFF2-40B4-BE49-F238E27FC236}">
                <a16:creationId xmlns:a16="http://schemas.microsoft.com/office/drawing/2014/main" id="{C73292FD-F037-110A-B851-D56D94C43341}"/>
              </a:ext>
            </a:extLst>
          </p:cNvPr>
          <p:cNvSpPr txBox="1"/>
          <p:nvPr/>
        </p:nvSpPr>
        <p:spPr>
          <a:xfrm>
            <a:off x="446345" y="4113048"/>
            <a:ext cx="7781731" cy="1351588"/>
          </a:xfrm>
          <a:prstGeom prst="rect">
            <a:avLst/>
          </a:prstGeom>
          <a:noFill/>
        </p:spPr>
        <p:txBody>
          <a:bodyPr wrap="square">
            <a:spAutoFit/>
          </a:bodyPr>
          <a:lstStyle/>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Industrial Employment (Standing Orders) Act, 1946</a:t>
            </a: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Employment Exchanges (Compul. Noti. of Vacancies) Act, 1960</a:t>
            </a: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Employees' Provident Funds and Miscellaneous Provisions Act, 1952</a:t>
            </a:r>
          </a:p>
          <a:p>
            <a:pPr indent="-342900">
              <a:lnSpc>
                <a:spcPct val="150000"/>
              </a:lnSpc>
              <a:buSzPts val="1000"/>
              <a:buFont typeface="Wingdings" pitchFamily="2" charset="2"/>
              <a:buChar char="v"/>
              <a:tabLst>
                <a:tab pos="457200" algn="l"/>
              </a:tabLst>
            </a:pPr>
            <a:r>
              <a:rPr lang="en-US" sz="1400" b="1" dirty="0">
                <a:solidFill>
                  <a:schemeClr val="tx2">
                    <a:lumMod val="50000"/>
                  </a:schemeClr>
                </a:solidFill>
              </a:rPr>
              <a:t>The Sexual Harassment of Women at Workplace (Prevention, Prohibition and Redressal) Act, 2013</a:t>
            </a:r>
            <a:endParaRPr lang="en-IN" sz="1400" b="1" dirty="0">
              <a:solidFill>
                <a:schemeClr val="tx2">
                  <a:lumMod val="50000"/>
                </a:schemeClr>
              </a:solidFill>
            </a:endParaRPr>
          </a:p>
        </p:txBody>
      </p:sp>
      <p:pic>
        <p:nvPicPr>
          <p:cNvPr id="7" name="Picture 6">
            <a:extLst>
              <a:ext uri="{FF2B5EF4-FFF2-40B4-BE49-F238E27FC236}">
                <a16:creationId xmlns:a16="http://schemas.microsoft.com/office/drawing/2014/main" id="{52B2B566-565B-365E-9CD0-847D839372E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8" name="Group 7">
            <a:extLst>
              <a:ext uri="{FF2B5EF4-FFF2-40B4-BE49-F238E27FC236}">
                <a16:creationId xmlns:a16="http://schemas.microsoft.com/office/drawing/2014/main" id="{A8B00CF4-2381-37CE-BC1B-160BE3E19EB9}"/>
              </a:ext>
            </a:extLst>
          </p:cNvPr>
          <p:cNvGrpSpPr/>
          <p:nvPr/>
        </p:nvGrpSpPr>
        <p:grpSpPr>
          <a:xfrm>
            <a:off x="9565" y="6382368"/>
            <a:ext cx="9141714" cy="501092"/>
            <a:chOff x="9565" y="6382368"/>
            <a:chExt cx="9141714" cy="501092"/>
          </a:xfrm>
        </p:grpSpPr>
        <p:sp>
          <p:nvSpPr>
            <p:cNvPr id="10" name="Rectangle 9">
              <a:extLst>
                <a:ext uri="{FF2B5EF4-FFF2-40B4-BE49-F238E27FC236}">
                  <a16:creationId xmlns:a16="http://schemas.microsoft.com/office/drawing/2014/main" id="{F093C2AD-EB80-6EF9-D0A3-52D4D32BF67A}"/>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12" name="Rectangle 11">
              <a:extLst>
                <a:ext uri="{FF2B5EF4-FFF2-40B4-BE49-F238E27FC236}">
                  <a16:creationId xmlns:a16="http://schemas.microsoft.com/office/drawing/2014/main" id="{258FE849-D749-71DB-0B50-1289AFB4AF23}"/>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4" name="Rectangle 13">
            <a:extLst>
              <a:ext uri="{FF2B5EF4-FFF2-40B4-BE49-F238E27FC236}">
                <a16:creationId xmlns:a16="http://schemas.microsoft.com/office/drawing/2014/main" id="{1578DB6E-C475-81E2-4958-FBFC82006576}"/>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3969571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DD4570E1-1AB6-E2E6-188C-D0C4AEEDF38D}"/>
              </a:ext>
            </a:extLst>
          </p:cNvPr>
          <p:cNvSpPr txBox="1"/>
          <p:nvPr/>
        </p:nvSpPr>
        <p:spPr>
          <a:xfrm>
            <a:off x="2882728" y="825754"/>
            <a:ext cx="3376255" cy="477054"/>
          </a:xfrm>
          <a:prstGeom prst="rect">
            <a:avLst/>
          </a:prstGeom>
          <a:noFill/>
          <a:effectLst/>
        </p:spPr>
        <p:txBody>
          <a:bodyPr wrap="square" rtlCol="0">
            <a:spAutoFit/>
          </a:bodyPr>
          <a:lstStyle/>
          <a:p>
            <a:r>
              <a:rPr lang="en-IN" sz="2500" b="1" dirty="0">
                <a:solidFill>
                  <a:schemeClr val="accent2">
                    <a:lumMod val="75000"/>
                  </a:schemeClr>
                </a:solidFill>
              </a:rPr>
              <a:t>Payroll Audit - Objective</a:t>
            </a:r>
          </a:p>
        </p:txBody>
      </p:sp>
      <p:sp>
        <p:nvSpPr>
          <p:cNvPr id="4" name="TextBox 3">
            <a:extLst>
              <a:ext uri="{FF2B5EF4-FFF2-40B4-BE49-F238E27FC236}">
                <a16:creationId xmlns:a16="http://schemas.microsoft.com/office/drawing/2014/main" id="{FA8F7668-0C70-05A0-0F8F-8FB7EE4176FA}"/>
              </a:ext>
            </a:extLst>
          </p:cNvPr>
          <p:cNvSpPr txBox="1"/>
          <p:nvPr/>
        </p:nvSpPr>
        <p:spPr>
          <a:xfrm>
            <a:off x="502708" y="1530518"/>
            <a:ext cx="8136294" cy="2644250"/>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en-US" sz="1400" dirty="0">
                <a:solidFill>
                  <a:srgbClr val="0F243E"/>
                </a:solidFill>
                <a:effectLst/>
                <a:ea typeface="Calibri" panose="020F0502020204030204" pitchFamily="34" charset="0"/>
              </a:rPr>
              <a:t>To ensure that only valid employees are paid at the correct and authorized rate;</a:t>
            </a:r>
            <a:endParaRPr lang="en-IN" sz="1400" dirty="0">
              <a:effectLst/>
              <a:ea typeface="Calibri" panose="020F0502020204030204" pitchFamily="34" charset="0"/>
            </a:endParaRPr>
          </a:p>
          <a:p>
            <a:pPr marL="342900" lvl="0" indent="-342900" algn="just">
              <a:lnSpc>
                <a:spcPct val="150000"/>
              </a:lnSpc>
              <a:buFont typeface="Symbol" panose="05050102010706020507" pitchFamily="18" charset="2"/>
              <a:buChar char=""/>
            </a:pPr>
            <a:r>
              <a:rPr lang="en-US" sz="1400" dirty="0">
                <a:solidFill>
                  <a:srgbClr val="0F243E"/>
                </a:solidFill>
                <a:effectLst/>
                <a:ea typeface="Calibri" panose="020F0502020204030204" pitchFamily="34" charset="0"/>
              </a:rPr>
              <a:t>To ensure that the calculations of all payments and deductions are correct and in accord with the relevant taxation and other regulations and requirements;</a:t>
            </a:r>
            <a:endParaRPr lang="en-IN" sz="1400" dirty="0">
              <a:effectLst/>
              <a:ea typeface="Calibri" panose="020F0502020204030204" pitchFamily="34" charset="0"/>
            </a:endParaRPr>
          </a:p>
          <a:p>
            <a:pPr marL="342900" lvl="0" indent="-342900" algn="just">
              <a:lnSpc>
                <a:spcPct val="150000"/>
              </a:lnSpc>
              <a:buFont typeface="Symbol" panose="05050102010706020507" pitchFamily="18" charset="2"/>
              <a:buChar char=""/>
            </a:pPr>
            <a:r>
              <a:rPr lang="en-US" sz="1400" dirty="0">
                <a:solidFill>
                  <a:srgbClr val="0F243E"/>
                </a:solidFill>
                <a:effectLst/>
                <a:ea typeface="Calibri" panose="020F0502020204030204" pitchFamily="34" charset="0"/>
              </a:rPr>
              <a:t>To ensure that all deductions are correctly calculated and accounted;</a:t>
            </a:r>
            <a:endParaRPr lang="en-IN" sz="1400" dirty="0">
              <a:effectLst/>
              <a:ea typeface="Calibri" panose="020F0502020204030204" pitchFamily="34" charset="0"/>
            </a:endParaRPr>
          </a:p>
          <a:p>
            <a:pPr marL="342900" lvl="0" indent="-342900" algn="just">
              <a:lnSpc>
                <a:spcPct val="150000"/>
              </a:lnSpc>
              <a:buFont typeface="Symbol" panose="05050102010706020507" pitchFamily="18" charset="2"/>
              <a:buChar char=""/>
            </a:pPr>
            <a:r>
              <a:rPr lang="en-US" sz="1400" dirty="0">
                <a:solidFill>
                  <a:srgbClr val="0F243E"/>
                </a:solidFill>
                <a:effectLst/>
                <a:ea typeface="Calibri" panose="020F0502020204030204" pitchFamily="34" charset="0"/>
              </a:rPr>
              <a:t>To ensure that unauthorized access to the payroll system and data is prevented;</a:t>
            </a:r>
            <a:endParaRPr lang="en-IN" sz="1400" dirty="0">
              <a:effectLst/>
              <a:ea typeface="Calibri" panose="020F0502020204030204" pitchFamily="34" charset="0"/>
            </a:endParaRPr>
          </a:p>
          <a:p>
            <a:pPr marL="342900" lvl="0" indent="-342900" algn="just">
              <a:lnSpc>
                <a:spcPct val="150000"/>
              </a:lnSpc>
              <a:buFont typeface="Symbol" panose="05050102010706020507" pitchFamily="18" charset="2"/>
              <a:buChar char=""/>
            </a:pPr>
            <a:r>
              <a:rPr lang="en-US" sz="1400" dirty="0">
                <a:solidFill>
                  <a:srgbClr val="0F243E"/>
                </a:solidFill>
                <a:effectLst/>
                <a:ea typeface="Calibri" panose="020F0502020204030204" pitchFamily="34" charset="0"/>
              </a:rPr>
              <a:t>To ensure that all payroll transactions are accurately reflected in the accounting system;</a:t>
            </a:r>
            <a:endParaRPr lang="en-IN" sz="1400" dirty="0">
              <a:effectLst/>
              <a:ea typeface="Calibri" panose="020F0502020204030204" pitchFamily="34" charset="0"/>
            </a:endParaRPr>
          </a:p>
          <a:p>
            <a:pPr marL="342900" lvl="0" indent="-342900" algn="just">
              <a:lnSpc>
                <a:spcPct val="150000"/>
              </a:lnSpc>
              <a:buFont typeface="Symbol" panose="05050102010706020507" pitchFamily="18" charset="2"/>
              <a:buChar char=""/>
            </a:pPr>
            <a:r>
              <a:rPr lang="en-US" sz="1400" dirty="0">
                <a:solidFill>
                  <a:srgbClr val="0F243E"/>
                </a:solidFill>
                <a:effectLst/>
                <a:ea typeface="Calibri" panose="020F0502020204030204" pitchFamily="34" charset="0"/>
              </a:rPr>
              <a:t>To ensure that regular and accurate management and statutory information is produced;</a:t>
            </a:r>
            <a:endParaRPr lang="en-IN" sz="1400" dirty="0">
              <a:ea typeface="Calibri" panose="020F0502020204030204" pitchFamily="34" charset="0"/>
            </a:endParaRPr>
          </a:p>
          <a:p>
            <a:pPr marL="342900" lvl="0" indent="-342900" algn="just">
              <a:lnSpc>
                <a:spcPct val="150000"/>
              </a:lnSpc>
              <a:buFont typeface="Symbol" panose="05050102010706020507" pitchFamily="18" charset="2"/>
              <a:buChar char=""/>
            </a:pPr>
            <a:r>
              <a:rPr lang="en-US" sz="1400" dirty="0">
                <a:solidFill>
                  <a:srgbClr val="0F243E"/>
                </a:solidFill>
                <a:effectLst/>
                <a:ea typeface="Calibri" panose="020F0502020204030204" pitchFamily="34" charset="0"/>
              </a:rPr>
              <a:t>To ensure that the company is following all statutory laws and regulations.</a:t>
            </a:r>
            <a:endParaRPr lang="en-IN" sz="1400" dirty="0"/>
          </a:p>
        </p:txBody>
      </p:sp>
      <p:pic>
        <p:nvPicPr>
          <p:cNvPr id="5" name="Picture 4">
            <a:extLst>
              <a:ext uri="{FF2B5EF4-FFF2-40B4-BE49-F238E27FC236}">
                <a16:creationId xmlns:a16="http://schemas.microsoft.com/office/drawing/2014/main" id="{0BCCAD4D-DBEC-AABD-5F17-F1777CF6697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36815" y="27891"/>
            <a:ext cx="1326847" cy="1375524"/>
          </a:xfrm>
          <a:prstGeom prst="rect">
            <a:avLst/>
          </a:prstGeom>
        </p:spPr>
      </p:pic>
      <p:grpSp>
        <p:nvGrpSpPr>
          <p:cNvPr id="7" name="Group 6">
            <a:extLst>
              <a:ext uri="{FF2B5EF4-FFF2-40B4-BE49-F238E27FC236}">
                <a16:creationId xmlns:a16="http://schemas.microsoft.com/office/drawing/2014/main" id="{5B8D1CC2-908B-32F0-7960-2B9DCB5AE67E}"/>
              </a:ext>
            </a:extLst>
          </p:cNvPr>
          <p:cNvGrpSpPr/>
          <p:nvPr/>
        </p:nvGrpSpPr>
        <p:grpSpPr>
          <a:xfrm>
            <a:off x="9565" y="6382368"/>
            <a:ext cx="9141714" cy="501092"/>
            <a:chOff x="9565" y="6382368"/>
            <a:chExt cx="9141714" cy="501092"/>
          </a:xfrm>
        </p:grpSpPr>
        <p:sp>
          <p:nvSpPr>
            <p:cNvPr id="8" name="Rectangle 7">
              <a:extLst>
                <a:ext uri="{FF2B5EF4-FFF2-40B4-BE49-F238E27FC236}">
                  <a16:creationId xmlns:a16="http://schemas.microsoft.com/office/drawing/2014/main" id="{CEC8FA34-6DF3-4CC3-F31E-8170EDAD0F92}"/>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9" name="Rectangle 8">
              <a:extLst>
                <a:ext uri="{FF2B5EF4-FFF2-40B4-BE49-F238E27FC236}">
                  <a16:creationId xmlns:a16="http://schemas.microsoft.com/office/drawing/2014/main" id="{B3CD9A67-FB02-AD8E-9B2B-A32479D02AF1}"/>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0" name="Rectangle 9">
            <a:extLst>
              <a:ext uri="{FF2B5EF4-FFF2-40B4-BE49-F238E27FC236}">
                <a16:creationId xmlns:a16="http://schemas.microsoft.com/office/drawing/2014/main" id="{C8ED3847-6773-A4F6-527A-1084DB595BC0}"/>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370450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4">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8F7668-0C70-05A0-0F8F-8FB7EE4176FA}"/>
              </a:ext>
            </a:extLst>
          </p:cNvPr>
          <p:cNvSpPr txBox="1"/>
          <p:nvPr/>
        </p:nvSpPr>
        <p:spPr>
          <a:xfrm>
            <a:off x="502709" y="1222793"/>
            <a:ext cx="8136294" cy="4260077"/>
          </a:xfrm>
          <a:prstGeom prst="rect">
            <a:avLst/>
          </a:prstGeom>
          <a:noFill/>
        </p:spPr>
        <p:txBody>
          <a:bodyPr wrap="square">
            <a:spAutoFit/>
          </a:bodyPr>
          <a:lstStyle/>
          <a:p>
            <a:pPr marL="34290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Organization's available policies shall be verified - Salary advance policy, Detailed HR Policy, and SOP (Standard Operating Procedure) documents if any.</a:t>
            </a:r>
            <a:endParaRPr lang="en-IN" sz="1400" dirty="0">
              <a:solidFill>
                <a:srgbClr val="0F243E"/>
              </a:solidFill>
              <a:ea typeface="Calibri" panose="020F0502020204030204" pitchFamily="34" charset="0"/>
            </a:endParaRPr>
          </a:p>
          <a:p>
            <a:pPr marL="34290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Band wise Salary structure for all designations if any shall be verified.</a:t>
            </a:r>
            <a:endParaRPr lang="en-IN" sz="1400" dirty="0">
              <a:solidFill>
                <a:srgbClr val="0F243E"/>
              </a:solidFill>
              <a:ea typeface="Calibri" panose="020F0502020204030204" pitchFamily="34" charset="0"/>
            </a:endParaRPr>
          </a:p>
          <a:p>
            <a:pPr marL="34290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To verify the additions to the payroll (new employee hired during the month) and whether the hiring is approved as per the company policies. </a:t>
            </a:r>
            <a:endParaRPr lang="en-IN" sz="1400" dirty="0">
              <a:solidFill>
                <a:srgbClr val="0F243E"/>
              </a:solidFill>
              <a:ea typeface="Calibri" panose="020F0502020204030204" pitchFamily="34" charset="0"/>
            </a:endParaRPr>
          </a:p>
          <a:p>
            <a:pPr marL="34290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To verify the pay scale or basis salaries shall be verified that is according to approval or company policy.</a:t>
            </a:r>
            <a:endParaRPr lang="en-IN" sz="1400" dirty="0">
              <a:solidFill>
                <a:srgbClr val="0F243E"/>
              </a:solidFill>
              <a:ea typeface="Calibri" panose="020F0502020204030204" pitchFamily="34" charset="0"/>
            </a:endParaRPr>
          </a:p>
          <a:p>
            <a:pPr marL="34290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To check that the employees who left the job during the period have been properly removed from the payroll so that their salaries could not be processed as they are no longer employees of the company.</a:t>
            </a:r>
          </a:p>
          <a:p>
            <a:pPr marL="342900" lvl="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Increments, Promotions/demotions during the month – Calculate the increase or decrease in the pay scale (salaries) of the employees, and check the approval for the change in the pay scale of the employees during the month. </a:t>
            </a:r>
            <a:endParaRPr lang="en-IN" sz="1400" dirty="0">
              <a:solidFill>
                <a:srgbClr val="0F243E"/>
              </a:solidFill>
              <a:ea typeface="Calibri" panose="020F0502020204030204" pitchFamily="34" charset="0"/>
            </a:endParaRPr>
          </a:p>
          <a:p>
            <a:pPr marL="342900" indent="-342900" algn="just">
              <a:lnSpc>
                <a:spcPct val="150000"/>
              </a:lnSpc>
              <a:buFont typeface="Symbol" panose="05050102010706020507" pitchFamily="18" charset="2"/>
              <a:buChar char=""/>
            </a:pPr>
            <a:r>
              <a:rPr lang="en-US" sz="1400" dirty="0">
                <a:solidFill>
                  <a:srgbClr val="0F243E"/>
                </a:solidFill>
                <a:ea typeface="Calibri" panose="020F0502020204030204" pitchFamily="34" charset="0"/>
              </a:rPr>
              <a:t> An analytical review shall be performed over the increments processed and also it will be reconciled by adding the changes to the opening pay scale (total payroll).</a:t>
            </a:r>
            <a:endParaRPr lang="en-IN" sz="1400" dirty="0">
              <a:solidFill>
                <a:srgbClr val="0F243E"/>
              </a:solidFill>
              <a:ea typeface="Calibri" panose="020F0502020204030204" pitchFamily="34" charset="0"/>
            </a:endParaRPr>
          </a:p>
        </p:txBody>
      </p:sp>
      <p:sp>
        <p:nvSpPr>
          <p:cNvPr id="2" name="TextBox 1">
            <a:extLst>
              <a:ext uri="{FF2B5EF4-FFF2-40B4-BE49-F238E27FC236}">
                <a16:creationId xmlns:a16="http://schemas.microsoft.com/office/drawing/2014/main" id="{825A9493-4218-1B96-621A-3418EA0A29FF}"/>
              </a:ext>
            </a:extLst>
          </p:cNvPr>
          <p:cNvSpPr txBox="1"/>
          <p:nvPr/>
        </p:nvSpPr>
        <p:spPr>
          <a:xfrm>
            <a:off x="3083337" y="728447"/>
            <a:ext cx="2975038" cy="477054"/>
          </a:xfrm>
          <a:prstGeom prst="rect">
            <a:avLst/>
          </a:prstGeom>
          <a:noFill/>
          <a:effectLst/>
        </p:spPr>
        <p:txBody>
          <a:bodyPr wrap="square" rtlCol="0">
            <a:spAutoFit/>
          </a:bodyPr>
          <a:lstStyle/>
          <a:p>
            <a:r>
              <a:rPr lang="en-IN" sz="2500" b="1" dirty="0">
                <a:solidFill>
                  <a:schemeClr val="accent2">
                    <a:lumMod val="75000"/>
                  </a:schemeClr>
                </a:solidFill>
              </a:rPr>
              <a:t>Payroll Audit - Scope</a:t>
            </a:r>
          </a:p>
        </p:txBody>
      </p:sp>
      <p:pic>
        <p:nvPicPr>
          <p:cNvPr id="7" name="Picture 6">
            <a:extLst>
              <a:ext uri="{FF2B5EF4-FFF2-40B4-BE49-F238E27FC236}">
                <a16:creationId xmlns:a16="http://schemas.microsoft.com/office/drawing/2014/main" id="{B8AD796A-350D-0876-A26B-B32AFB8857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05134" y="0"/>
            <a:ext cx="1326847" cy="1375524"/>
          </a:xfrm>
          <a:prstGeom prst="rect">
            <a:avLst/>
          </a:prstGeom>
        </p:spPr>
      </p:pic>
      <p:grpSp>
        <p:nvGrpSpPr>
          <p:cNvPr id="5" name="Group 4">
            <a:extLst>
              <a:ext uri="{FF2B5EF4-FFF2-40B4-BE49-F238E27FC236}">
                <a16:creationId xmlns:a16="http://schemas.microsoft.com/office/drawing/2014/main" id="{8BA561FD-56D7-BE2D-F864-7F677FBADEE3}"/>
              </a:ext>
            </a:extLst>
          </p:cNvPr>
          <p:cNvGrpSpPr/>
          <p:nvPr/>
        </p:nvGrpSpPr>
        <p:grpSpPr>
          <a:xfrm>
            <a:off x="9565" y="6382368"/>
            <a:ext cx="9141714" cy="501092"/>
            <a:chOff x="9565" y="6382368"/>
            <a:chExt cx="9141714" cy="501092"/>
          </a:xfrm>
        </p:grpSpPr>
        <p:sp>
          <p:nvSpPr>
            <p:cNvPr id="8" name="Rectangle 7">
              <a:extLst>
                <a:ext uri="{FF2B5EF4-FFF2-40B4-BE49-F238E27FC236}">
                  <a16:creationId xmlns:a16="http://schemas.microsoft.com/office/drawing/2014/main" id="{6AB88B36-A896-7192-BD68-C31FBC20D1F8}"/>
                </a:ext>
              </a:extLst>
            </p:cNvPr>
            <p:cNvSpPr/>
            <p:nvPr/>
          </p:nvSpPr>
          <p:spPr>
            <a:xfrm>
              <a:off x="9565" y="6382368"/>
              <a:ext cx="2997795" cy="400110"/>
            </a:xfrm>
            <a:prstGeom prst="rect">
              <a:avLst/>
            </a:prstGeom>
            <a:noFill/>
          </p:spPr>
          <p:txBody>
            <a:bodyPr wrap="square" lIns="91440" tIns="45720" rIns="91440" bIns="45720">
              <a:spAutoFit/>
            </a:bodyPr>
            <a:lstStyle/>
            <a:p>
              <a:pPr algn="ctr" defTabSz="525780">
                <a:spcAft>
                  <a:spcPts val="600"/>
                </a:spcAft>
              </a:pPr>
              <a:r>
                <a:rPr lang="en-US" sz="2000" b="1" dirty="0">
                  <a:ln w="0"/>
                  <a:solidFill>
                    <a:schemeClr val="bg1"/>
                  </a:solidFill>
                  <a:effectLst>
                    <a:outerShdw blurRad="38100" dist="25400" dir="5400000" algn="ctr" rotWithShape="0">
                      <a:srgbClr val="6E747A">
                        <a:alpha val="43000"/>
                      </a:srgbClr>
                    </a:outerShdw>
                  </a:effectLst>
                </a:rPr>
                <a:t>WWW.VEERAYEEHR.COM</a:t>
              </a:r>
              <a:endParaRPr lang="en-US" sz="2000" b="1" cap="none" spc="0" dirty="0">
                <a:ln w="0"/>
                <a:solidFill>
                  <a:schemeClr val="bg1"/>
                </a:solidFill>
                <a:effectLst>
                  <a:outerShdw blurRad="38100" dist="25400" dir="5400000" algn="ctr" rotWithShape="0">
                    <a:srgbClr val="6E747A">
                      <a:alpha val="43000"/>
                    </a:srgbClr>
                  </a:outerShdw>
                </a:effectLst>
              </a:endParaRPr>
            </a:p>
          </p:txBody>
        </p:sp>
        <p:sp>
          <p:nvSpPr>
            <p:cNvPr id="9" name="Rectangle 8">
              <a:extLst>
                <a:ext uri="{FF2B5EF4-FFF2-40B4-BE49-F238E27FC236}">
                  <a16:creationId xmlns:a16="http://schemas.microsoft.com/office/drawing/2014/main" id="{96FFAF8F-3D9D-A977-6DFC-6677F63CC916}"/>
                </a:ext>
              </a:extLst>
            </p:cNvPr>
            <p:cNvSpPr/>
            <p:nvPr/>
          </p:nvSpPr>
          <p:spPr>
            <a:xfrm>
              <a:off x="6675120" y="6406406"/>
              <a:ext cx="2476159" cy="477054"/>
            </a:xfrm>
            <a:prstGeom prst="rect">
              <a:avLst/>
            </a:prstGeom>
            <a:noFill/>
          </p:spPr>
          <p:txBody>
            <a:bodyPr wrap="square" lIns="91440" tIns="45720" rIns="91440" bIns="45720">
              <a:spAutoFit/>
            </a:bodyPr>
            <a:lstStyle/>
            <a:p>
              <a:pPr algn="ctr" defTabSz="525780">
                <a:spcAft>
                  <a:spcPts val="600"/>
                </a:spcAft>
              </a:pPr>
              <a:r>
                <a:rPr lang="en-US" sz="2500" b="1" dirty="0">
                  <a:ln w="0"/>
                  <a:solidFill>
                    <a:schemeClr val="bg1"/>
                  </a:solidFill>
                  <a:effectLst>
                    <a:outerShdw blurRad="38100" dist="25400" dir="5400000" algn="ctr" rotWithShape="0">
                      <a:srgbClr val="6E747A">
                        <a:alpha val="43000"/>
                      </a:srgbClr>
                    </a:outerShdw>
                  </a:effectLst>
                </a:rPr>
                <a:t>Ph: 97903 68982 </a:t>
              </a:r>
              <a:endParaRPr lang="en-US" sz="2500" b="1" cap="none" spc="0" dirty="0">
                <a:ln w="0"/>
                <a:solidFill>
                  <a:schemeClr val="bg1"/>
                </a:solidFill>
                <a:effectLst>
                  <a:outerShdw blurRad="38100" dist="25400" dir="5400000" algn="ctr" rotWithShape="0">
                    <a:srgbClr val="6E747A">
                      <a:alpha val="43000"/>
                    </a:srgbClr>
                  </a:outerShdw>
                </a:effectLst>
              </a:endParaRPr>
            </a:p>
          </p:txBody>
        </p:sp>
      </p:grpSp>
      <p:sp>
        <p:nvSpPr>
          <p:cNvPr id="10" name="Rectangle 9">
            <a:extLst>
              <a:ext uri="{FF2B5EF4-FFF2-40B4-BE49-F238E27FC236}">
                <a16:creationId xmlns:a16="http://schemas.microsoft.com/office/drawing/2014/main" id="{CDFEB26D-D5EA-8900-8A29-89743E431A67}"/>
              </a:ext>
            </a:extLst>
          </p:cNvPr>
          <p:cNvSpPr/>
          <p:nvPr/>
        </p:nvSpPr>
        <p:spPr>
          <a:xfrm>
            <a:off x="1343401" y="276046"/>
            <a:ext cx="6335902" cy="477054"/>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spcAft>
                <a:spcPts val="600"/>
              </a:spcAft>
            </a:pPr>
            <a:r>
              <a:rPr lang="en-US" sz="2500" b="1" cap="none" spc="0" dirty="0">
                <a:ln w="0"/>
                <a:solidFill>
                  <a:schemeClr val="accent1">
                    <a:lumMod val="50000"/>
                  </a:schemeClr>
                </a:solidFill>
                <a:effectLst>
                  <a:outerShdw blurRad="38100" dist="19050" dir="2700000" algn="tl" rotWithShape="0">
                    <a:schemeClr val="dk1">
                      <a:alpha val="40000"/>
                    </a:schemeClr>
                  </a:outerShdw>
                </a:effectLst>
              </a:rPr>
              <a:t>VEERAYEE HR INFOTECH SOLUTIONS PVT. LTD.,</a:t>
            </a:r>
          </a:p>
        </p:txBody>
      </p:sp>
    </p:spTree>
    <p:extLst>
      <p:ext uri="{BB962C8B-B14F-4D97-AF65-F5344CB8AC3E}">
        <p14:creationId xmlns:p14="http://schemas.microsoft.com/office/powerpoint/2010/main" val="1094795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2056</TotalTime>
  <Words>3679</Words>
  <Application>Microsoft Office PowerPoint</Application>
  <PresentationFormat>On-screen Show (4:3)</PresentationFormat>
  <Paragraphs>346</Paragraphs>
  <Slides>27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Aharoni</vt:lpstr>
      <vt:lpstr>Aptos</vt:lpstr>
      <vt:lpstr>Arial</vt:lpstr>
      <vt:lpstr>Calibri</vt:lpstr>
      <vt:lpstr>Calibri Light</vt:lpstr>
      <vt:lpstr>Century Gothic</vt:lpstr>
      <vt:lpstr>Montserrat</vt:lpstr>
      <vt:lpstr>Symbol</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Office</dc:creator>
  <cp:lastModifiedBy>Office</cp:lastModifiedBy>
  <cp:revision>142</cp:revision>
  <dcterms:created xsi:type="dcterms:W3CDTF">2023-06-21T02:10:27Z</dcterms:created>
  <dcterms:modified xsi:type="dcterms:W3CDTF">2025-04-14T10:27:06Z</dcterms:modified>
</cp:coreProperties>
</file>